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9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0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1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35" r:id="rId2"/>
    <p:sldMasterId id="2147483849" r:id="rId3"/>
    <p:sldMasterId id="2147483852" r:id="rId4"/>
    <p:sldMasterId id="2147483855" r:id="rId5"/>
    <p:sldMasterId id="2147483858" r:id="rId6"/>
    <p:sldMasterId id="2147483861" r:id="rId7"/>
    <p:sldMasterId id="2147483864" r:id="rId8"/>
    <p:sldMasterId id="2147483867" r:id="rId9"/>
    <p:sldMasterId id="2147483870" r:id="rId10"/>
    <p:sldMasterId id="2147483873" r:id="rId11"/>
    <p:sldMasterId id="2147483876" r:id="rId12"/>
    <p:sldMasterId id="2147483879" r:id="rId13"/>
    <p:sldMasterId id="2147483882" r:id="rId14"/>
    <p:sldMasterId id="2147483885" r:id="rId15"/>
    <p:sldMasterId id="2147483888" r:id="rId16"/>
    <p:sldMasterId id="2147483891" r:id="rId17"/>
    <p:sldMasterId id="2147483894" r:id="rId18"/>
    <p:sldMasterId id="2147483897" r:id="rId19"/>
    <p:sldMasterId id="2147483900" r:id="rId20"/>
    <p:sldMasterId id="2147483903" r:id="rId21"/>
    <p:sldMasterId id="2147483915" r:id="rId22"/>
  </p:sldMasterIdLst>
  <p:notesMasterIdLst>
    <p:notesMasterId r:id="rId51"/>
  </p:notesMasterIdLst>
  <p:sldIdLst>
    <p:sldId id="257" r:id="rId23"/>
    <p:sldId id="296" r:id="rId24"/>
    <p:sldId id="299" r:id="rId25"/>
    <p:sldId id="297" r:id="rId26"/>
    <p:sldId id="274" r:id="rId27"/>
    <p:sldId id="260" r:id="rId28"/>
    <p:sldId id="261" r:id="rId29"/>
    <p:sldId id="262" r:id="rId30"/>
    <p:sldId id="300" r:id="rId31"/>
    <p:sldId id="256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94" r:id="rId41"/>
    <p:sldId id="293" r:id="rId42"/>
    <p:sldId id="284" r:id="rId43"/>
    <p:sldId id="295" r:id="rId44"/>
    <p:sldId id="285" r:id="rId45"/>
    <p:sldId id="287" r:id="rId46"/>
    <p:sldId id="292" r:id="rId47"/>
    <p:sldId id="288" r:id="rId48"/>
    <p:sldId id="289" r:id="rId49"/>
    <p:sldId id="290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D14E3-B7EC-4056-AB4E-3E59BF99869C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4AC20-FB07-44BB-A340-03894019B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4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8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92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62CC-0E77-4F94-825E-8FBE3277A806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3B22-4941-4159-9E4E-2A7D93211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25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09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912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949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22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62CC-0E77-4F94-825E-8FBE3277A806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3B22-4941-4159-9E4E-2A7D93211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10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4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52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327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03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2020-08-31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105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2534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56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31371" y="5589240"/>
            <a:ext cx="109728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381" y="6489438"/>
            <a:ext cx="2270280" cy="251931"/>
          </a:xfrm>
          <a:prstGeom prst="rect">
            <a:avLst/>
          </a:prstGeom>
        </p:spPr>
      </p:pic>
      <p:pic>
        <p:nvPicPr>
          <p:cNvPr id="1027" name="Picture 3" descr="C:\Users\김지선\Desktop\이미지 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0" y="4221089"/>
            <a:ext cx="5530263" cy="11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08" y="1"/>
            <a:ext cx="5481392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4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4056" y="981075"/>
            <a:ext cx="9582149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IT </a:t>
            </a:r>
            <a:r>
              <a:rPr lang="en-US" altLang="ko-KR" sz="1800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CookBook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프로젝트로 배우는 자바 웹 프로그래밍</a:t>
            </a:r>
            <a:endParaRPr lang="de-DE" altLang="ko-KR" sz="18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>
                <a:solidFill>
                  <a:prstClr val="black"/>
                </a:solidFill>
              </a:rPr>
              <a:t>㈜에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징역</a:t>
            </a:r>
            <a:r>
              <a:rPr lang="en-US" altLang="ko-KR" sz="1000" u="sng" dirty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0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1120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68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1120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100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3792"/>
            <a:ext cx="12192001" cy="694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051" name="Picture 3" descr="C:\Users\김지선\Desktop\이미지 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-2828"/>
            <a:ext cx="4367808" cy="30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김지선\Desktop\이미지 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7" y="4732239"/>
            <a:ext cx="5516035" cy="114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698831" y="2132856"/>
            <a:ext cx="6794336" cy="1511154"/>
          </a:xfrm>
        </p:spPr>
        <p:txBody>
          <a:bodyPr/>
          <a:lstStyle>
            <a:lvl1pPr algn="l">
              <a:defRPr sz="7200" b="1" i="1" baseline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304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2534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798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92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31371" y="5589240"/>
            <a:ext cx="109728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381" y="6489438"/>
            <a:ext cx="2270280" cy="251931"/>
          </a:xfrm>
          <a:prstGeom prst="rect">
            <a:avLst/>
          </a:prstGeom>
        </p:spPr>
      </p:pic>
      <p:pic>
        <p:nvPicPr>
          <p:cNvPr id="1027" name="Picture 3" descr="C:\Users\김지선\Desktop\이미지 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0" y="4221089"/>
            <a:ext cx="5530263" cy="11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08" y="1"/>
            <a:ext cx="5481392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7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4056" y="981075"/>
            <a:ext cx="9582149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IT </a:t>
            </a:r>
            <a:r>
              <a:rPr lang="en-US" altLang="ko-KR" sz="1800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CookBook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프로젝트로 배우는 자바 웹 프로그래밍</a:t>
            </a:r>
            <a:endParaRPr lang="de-DE" altLang="ko-KR" sz="18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>
                <a:solidFill>
                  <a:prstClr val="black"/>
                </a:solidFill>
              </a:rPr>
              <a:t>㈜에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징역</a:t>
            </a:r>
            <a:r>
              <a:rPr lang="en-US" altLang="ko-KR" sz="1000" u="sng" dirty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3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1120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108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1120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789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32534" y="476250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752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3792"/>
            <a:ext cx="12192001" cy="694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051" name="Picture 3" descr="C:\Users\김지선\Desktop\이미지 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-2828"/>
            <a:ext cx="4367808" cy="30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김지선\Desktop\이미지 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7" y="4732239"/>
            <a:ext cx="5516035" cy="114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698831" y="2132856"/>
            <a:ext cx="6794336" cy="1511154"/>
          </a:xfrm>
        </p:spPr>
        <p:txBody>
          <a:bodyPr/>
          <a:lstStyle>
            <a:lvl1pPr algn="l">
              <a:defRPr sz="7200" b="1" i="1" baseline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49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4895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74680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745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66778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678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894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66124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0231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30044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2155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5854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6084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03562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617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6530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190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8804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50156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39902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7384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8602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057236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0460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5286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5288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350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30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006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5733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7779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539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3130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69591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4525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9038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6723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4259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41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85" y="116632"/>
            <a:ext cx="11160369" cy="577850"/>
          </a:xfrm>
        </p:spPr>
        <p:txBody>
          <a:bodyPr/>
          <a:lstStyle>
            <a:lvl1pPr>
              <a:defRPr sz="2400" i="0">
                <a:solidFill>
                  <a:srgbClr val="00808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609905" cy="5688632"/>
          </a:xfrm>
        </p:spPr>
        <p:txBody>
          <a:bodyPr/>
          <a:lstStyle>
            <a:lvl1pPr marL="180000" indent="-180000">
              <a:buClr>
                <a:srgbClr val="7030A0"/>
              </a:buClr>
              <a:buFont typeface="Wingdings" pitchFamily="2" charset="2"/>
              <a:buChar char="l"/>
              <a:defRPr>
                <a:solidFill>
                  <a:srgbClr val="3A3016"/>
                </a:solidFill>
              </a:defRPr>
            </a:lvl1pPr>
            <a:lvl2pPr marL="432000" indent="-180000">
              <a:buClr>
                <a:schemeClr val="accent5">
                  <a:lumMod val="90000"/>
                </a:schemeClr>
              </a:buClr>
              <a:buFont typeface="Wingdings" pitchFamily="2" charset="2"/>
              <a:buChar char="§"/>
              <a:defRPr>
                <a:solidFill>
                  <a:srgbClr val="3A3016"/>
                </a:solidFill>
              </a:defRPr>
            </a:lvl2pPr>
            <a:lvl3pPr marL="684000" indent="-180000">
              <a:buFont typeface="굴림" pitchFamily="50" charset="-127"/>
              <a:buChar char="-"/>
              <a:defRPr>
                <a:solidFill>
                  <a:srgbClr val="3A3016"/>
                </a:solidFill>
              </a:defRPr>
            </a:lvl3pPr>
            <a:lvl4pPr marL="936000" indent="-180000">
              <a:buFont typeface="Wingdings" pitchFamily="2" charset="2"/>
              <a:buChar char="ü"/>
              <a:defRPr>
                <a:solidFill>
                  <a:srgbClr val="3A3016"/>
                </a:solidFill>
              </a:defRPr>
            </a:lvl4pPr>
            <a:lvl5pPr marL="1116000" indent="-180000">
              <a:buFont typeface="Arial" pitchFamily="34" charset="0"/>
              <a:buChar char="•"/>
              <a:defRPr>
                <a:solidFill>
                  <a:srgbClr val="3A3016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42245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964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7626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90764" y="6608386"/>
            <a:ext cx="620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F8454CC-42D7-4CC9-A29F-F7D62F5AE41C}" type="slidenum">
              <a:rPr kumimoji="1" lang="en-US" altLang="ko-KR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750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620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2728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925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26009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748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9213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9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84828"/>
      </p:ext>
    </p:extLst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5908"/>
      </p:ext>
    </p:extLst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0190"/>
      </p:ext>
    </p:extLst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31371" y="332657"/>
            <a:ext cx="11329259" cy="4779959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54B0E2">
                  <a:lumMod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413" y="1700808"/>
            <a:ext cx="10708571" cy="553998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4751" y="2776623"/>
            <a:ext cx="10253488" cy="360099"/>
          </a:xfrm>
          <a:noFill/>
          <a:ln>
            <a:noFill/>
          </a:ln>
          <a:effectLst/>
        </p:spPr>
        <p:txBody>
          <a:bodyPr/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effectLst/>
                <a:latin typeface="나눔명조" pitchFamily="18" charset="-127"/>
                <a:ea typeface="나눔명조" pitchFamily="18" charset="-127"/>
              </a:defRPr>
            </a:lvl1pPr>
            <a:lvl2pPr marL="457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 smtClean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991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원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431371" y="1446516"/>
            <a:ext cx="11329259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228DC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5" y="1646910"/>
            <a:ext cx="10708571" cy="553998"/>
          </a:xfrm>
        </p:spPr>
        <p:txBody>
          <a:bodyPr anchor="b" anchorCtr="0"/>
          <a:lstStyle>
            <a:lvl1pPr algn="ctr">
              <a:lnSpc>
                <a:spcPct val="9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1199456" y="2929529"/>
            <a:ext cx="9889099" cy="2083647"/>
          </a:xfrm>
          <a:noFill/>
          <a:ln>
            <a:noFill/>
          </a:ln>
        </p:spPr>
        <p:txBody>
          <a:bodyPr/>
          <a:lstStyle>
            <a:lvl1pPr>
              <a:lnSpc>
                <a:spcPct val="150000"/>
              </a:lnSpc>
              <a:defRPr sz="20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ct val="150000"/>
              </a:lnSpc>
              <a:defRPr sz="18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ct val="150000"/>
              </a:lnSpc>
              <a:defRPr sz="16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ct val="150000"/>
              </a:lnSpc>
              <a:defRPr sz="14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ct val="150000"/>
              </a:lnSpc>
              <a:defRPr sz="1100">
                <a:solidFill>
                  <a:srgbClr val="1D314E"/>
                </a:solidFill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05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31371" y="332658"/>
            <a:ext cx="11329259" cy="1008111"/>
          </a:xfrm>
          <a:prstGeom prst="rect">
            <a:avLst/>
          </a:prstGeom>
          <a:solidFill>
            <a:srgbClr val="FFC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C7C7BD"/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776651" y="621648"/>
            <a:ext cx="11176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820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431371" y="332658"/>
            <a:ext cx="11329259" cy="1008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54B0E2">
                  <a:lumMod val="75000"/>
                </a:srgbClr>
              </a:solidFill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776651" y="630786"/>
            <a:ext cx="11176000" cy="394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2800">
                <a:solidFill>
                  <a:srgbClr val="3972B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036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31371" y="332658"/>
            <a:ext cx="11329259" cy="1008111"/>
          </a:xfrm>
          <a:prstGeom prst="rect">
            <a:avLst/>
          </a:prstGeom>
          <a:solidFill>
            <a:srgbClr val="3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0089BA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640" y="630786"/>
            <a:ext cx="11176000" cy="387798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1599646"/>
            <a:ext cx="10753195" cy="1397306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solidFill>
                  <a:srgbClr val="1D314E"/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9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EDE7B8F-DEDB-4942-838C-C31E833B8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10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7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31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32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25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3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07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99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65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1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4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86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8" r:id="rId12"/>
    <p:sldLayoutId id="2147483766" r:id="rId13"/>
    <p:sldLayoutId id="2147483767" r:id="rId14"/>
    <p:sldLayoutId id="2147483768" r:id="rId15"/>
    <p:sldLayoutId id="2147483769" r:id="rId16"/>
    <p:sldLayoutId id="2147483772" r:id="rId17"/>
    <p:sldLayoutId id="2147483818" r:id="rId18"/>
    <p:sldLayoutId id="2147483685" r:id="rId19"/>
    <p:sldLayoutId id="2147483686" r:id="rId20"/>
    <p:sldLayoutId id="2147483687" r:id="rId21"/>
    <p:sldLayoutId id="2147483688" r:id="rId22"/>
    <p:sldLayoutId id="2147483690" r:id="rId23"/>
    <p:sldLayoutId id="2147483691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48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9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777" y="398823"/>
            <a:ext cx="11176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821" y="1428733"/>
            <a:ext cx="10512767" cy="13973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wrap="square" lIns="0" tIns="0" rIns="0" bIns="0" rtlCol="0">
            <a:sp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3D3C3E"/>
                </a:solidFill>
              </a:defRPr>
            </a:lvl1pPr>
          </a:lstStyle>
          <a:p>
            <a:fld id="{0BDD28E0-6CFA-4336-9833-95F4AA2980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059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281" rtl="0" eaLnBrk="1" latinLnBrk="1" hangingPunct="1">
        <a:lnSpc>
          <a:spcPct val="90000"/>
        </a:lnSpc>
        <a:spcBef>
          <a:spcPct val="0"/>
        </a:spcBef>
        <a:buNone/>
        <a:defRPr lang="en-US" sz="4400" b="1" kern="1200" cap="none" spc="-125" baseline="0" dirty="0" smtClean="0">
          <a:ln w="3175">
            <a:noFill/>
          </a:ln>
          <a:solidFill>
            <a:srgbClr val="1D314E"/>
          </a:solidFill>
          <a:effectLst/>
          <a:latin typeface="나눔명조" pitchFamily="18" charset="-127"/>
          <a:ea typeface="나눔명조" pitchFamily="18" charset="-127"/>
          <a:cs typeface="Arial" charset="0"/>
        </a:defRPr>
      </a:lvl1pPr>
    </p:titleStyle>
    <p:bodyStyle>
      <a:lvl1pPr marL="289682" indent="-28968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2000" b="1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1pPr>
      <a:lvl2pPr marL="519839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8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2pPr>
      <a:lvl3pPr marL="712961" indent="-19312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600" kern="1200" baseline="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3pPr>
      <a:lvl4pPr marL="955022" indent="-242062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4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4pPr>
      <a:lvl5pPr marL="1185178" indent="-230157" algn="l" defTabSz="914281" rtl="0" eaLnBrk="1" latinLnBrk="1" hangingPunct="1">
        <a:lnSpc>
          <a:spcPct val="100000"/>
        </a:lnSpc>
        <a:spcBef>
          <a:spcPct val="20000"/>
        </a:spcBef>
        <a:buFont typeface="Arial" pitchFamily="34" charset="0"/>
        <a:buNone/>
        <a:defRPr sz="1100" kern="1200">
          <a:solidFill>
            <a:srgbClr val="3D3C3E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27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3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5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6" indent="-228570" algn="l" defTabSz="914281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2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3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4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5" algn="l" defTabSz="91428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373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87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69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33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35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8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6158" name="Rectangle 14"/>
          <p:cNvSpPr>
            <a:spLocks noChangeArrowheads="1"/>
          </p:cNvSpPr>
          <p:nvPr userDrawn="1"/>
        </p:nvSpPr>
        <p:spPr bwMode="auto">
          <a:xfrm>
            <a:off x="0" y="0"/>
            <a:ext cx="12192000" cy="685800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2400">
              <a:solidFill>
                <a:srgbClr val="000000"/>
              </a:solidFill>
            </a:endParaRPr>
          </a:p>
        </p:txBody>
      </p:sp>
      <p:sp>
        <p:nvSpPr>
          <p:cNvPr id="6159" name="Rectangle 15"/>
          <p:cNvSpPr>
            <a:spLocks noChangeArrowheads="1"/>
          </p:cNvSpPr>
          <p:nvPr userDrawn="1"/>
        </p:nvSpPr>
        <p:spPr bwMode="auto">
          <a:xfrm>
            <a:off x="0" y="609600"/>
            <a:ext cx="12192000" cy="76200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>
              <a:solidFill>
                <a:srgbClr val="000000"/>
              </a:solidFill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5360" y="1052736"/>
            <a:ext cx="1160990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56492" y="116632"/>
            <a:ext cx="11160369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3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transition/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06701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i="1">
          <a:solidFill>
            <a:srgbClr val="CC33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SzPct val="80000"/>
        <a:buFont typeface="Wingdings" pitchFamily="2" charset="2"/>
        <a:buChar char="q"/>
        <a:defRPr kumimoji="1" sz="2000" b="1" baseline="0">
          <a:solidFill>
            <a:srgbClr val="4D3803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l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Font typeface="Wingdings" pitchFamily="2" charset="2"/>
        <a:buChar char="§"/>
        <a:defRPr kumimoji="1" sz="1800" b="1" baseline="0">
          <a:solidFill>
            <a:srgbClr val="4D3803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3D2505"/>
        </a:buClr>
        <a:buChar char="–"/>
        <a:defRPr kumimoji="1" sz="1600" b="0" baseline="0">
          <a:solidFill>
            <a:srgbClr val="4D3803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.hyundai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um.net/" TargetMode="External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www.hanb.co.k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3343" y="181154"/>
            <a:ext cx="9144000" cy="990121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제 </a:t>
            </a:r>
            <a:r>
              <a:rPr lang="en-US" altLang="ko-KR" sz="4400" dirty="0" smtClean="0"/>
              <a:t>1</a:t>
            </a:r>
            <a:r>
              <a:rPr lang="ko-KR" altLang="en-US" sz="4400" dirty="0" smtClean="0"/>
              <a:t>강 </a:t>
            </a:r>
            <a:r>
              <a:rPr lang="ko-KR" altLang="en-US" sz="4400" dirty="0" err="1" smtClean="0"/>
              <a:t>모바일웹</a:t>
            </a:r>
            <a:r>
              <a:rPr lang="ko-KR" altLang="en-US" sz="4400" dirty="0" smtClean="0"/>
              <a:t> 시스템 개요</a:t>
            </a:r>
            <a:r>
              <a:rPr lang="en-US" altLang="ko-KR" sz="4400" dirty="0" smtClean="0"/>
              <a:t>-I</a:t>
            </a:r>
            <a:endParaRPr lang="ko-KR" altLang="en-US" sz="4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9781" y="4205006"/>
            <a:ext cx="6096000" cy="19205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학습 목표</a:t>
            </a:r>
            <a:endParaRPr lang="en-US" altLang="ko-KR" b="1" dirty="0" smtClean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웹 기반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인터넷의 기술적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배경의 이해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웹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프로그래밍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언어의 학습</a:t>
            </a:r>
            <a:r>
              <a:rPr lang="en-US" altLang="ko-KR" b="1" dirty="0" smtClean="0">
                <a:solidFill>
                  <a:sysClr val="windowText" lastClr="000000"/>
                </a:solidFill>
              </a:rPr>
              <a:t>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b="1" dirty="0" smtClean="0">
                <a:solidFill>
                  <a:sysClr val="windowText" lastClr="000000"/>
                </a:solidFill>
              </a:rPr>
              <a:t>인터넷 </a:t>
            </a:r>
            <a:r>
              <a:rPr lang="ko-KR" altLang="en-US" b="1" dirty="0">
                <a:solidFill>
                  <a:sysClr val="windowText" lastClr="000000"/>
                </a:solidFill>
              </a:rPr>
              <a:t>환경의 변화와 웹 프로그램 개발의 </a:t>
            </a:r>
            <a:r>
              <a:rPr lang="ko-KR" altLang="en-US" b="1" dirty="0" smtClean="0">
                <a:solidFill>
                  <a:sysClr val="windowText" lastClr="000000"/>
                </a:solidFill>
              </a:rPr>
              <a:t>미래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3993" y="1324155"/>
            <a:ext cx="6096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I.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네트워크</a:t>
            </a:r>
            <a:r>
              <a:rPr lang="en-US" altLang="ko-KR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인터넷</a:t>
            </a:r>
            <a:r>
              <a:rPr lang="en-US" altLang="ko-KR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웹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ysClr val="windowText" lastClr="000000"/>
                </a:solidFill>
              </a:rPr>
              <a:t>II.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웹 프로그래밍 언어와 주요 기술</a:t>
            </a:r>
          </a:p>
          <a:p>
            <a:pPr lvl="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sysClr val="windowText" lastClr="000000"/>
                </a:solidFill>
              </a:rPr>
              <a:t>III.</a:t>
            </a:r>
            <a:r>
              <a:rPr lang="ko-KR" altLang="en-US" b="1" dirty="0">
                <a:solidFill>
                  <a:sysClr val="windowText" lastClr="000000"/>
                </a:solidFill>
              </a:rPr>
              <a:t>스마트 시대의 웹 프로그래밍</a:t>
            </a:r>
            <a:endParaRPr lang="en-US" altLang="ko-KR" b="1" dirty="0">
              <a:solidFill>
                <a:sysClr val="windowText" lastClr="000000"/>
              </a:solidFill>
            </a:endParaRPr>
          </a:p>
        </p:txBody>
      </p:sp>
      <p:pic>
        <p:nvPicPr>
          <p:cNvPr id="9" name="_x393259000" descr="EMB0000398445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89" y="3342160"/>
            <a:ext cx="3631146" cy="31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53" y="3342160"/>
            <a:ext cx="2116036" cy="3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0724" y="30035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'</a:t>
            </a:r>
            <a:r>
              <a:rPr lang="ko-KR" altLang="ko-KR" dirty="0" err="1" smtClean="0"/>
              <a:t>모바일</a:t>
            </a:r>
            <a:r>
              <a:rPr lang="en-US" altLang="ko-KR" dirty="0" smtClean="0"/>
              <a:t>'</a:t>
            </a:r>
            <a:r>
              <a:rPr lang="ko-KR" altLang="ko-KR" dirty="0" smtClean="0"/>
              <a:t>이라는 새로운 웹 접근 환경</a:t>
            </a:r>
            <a:r>
              <a:rPr lang="ko-KR" altLang="en-US" dirty="0" smtClean="0"/>
              <a:t>의</a:t>
            </a:r>
            <a:r>
              <a:rPr lang="ko-KR" altLang="ko-KR" dirty="0" smtClean="0"/>
              <a:t> 등장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33196" y="739188"/>
            <a:ext cx="11321092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ko-KR" sz="1600" dirty="0" smtClean="0"/>
              <a:t>데스크톱 환경에서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환경으로의 이동과 변화가 </a:t>
            </a:r>
            <a:r>
              <a:rPr lang="ko-KR" altLang="ko-KR" sz="1600" dirty="0" err="1" smtClean="0"/>
              <a:t>진행중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데스크톱</a:t>
            </a:r>
            <a:r>
              <a:rPr lang="en-US" altLang="ko-KR" sz="1600" dirty="0" smtClean="0"/>
              <a:t> &amp;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사용자 수의 변화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새로운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웹 환경이</a:t>
            </a:r>
            <a:r>
              <a:rPr lang="en-US" altLang="ko-KR" sz="1600" dirty="0" smtClean="0"/>
              <a:t> PC</a:t>
            </a:r>
            <a:r>
              <a:rPr lang="ko-KR" altLang="ko-KR" sz="1600" dirty="0" smtClean="0"/>
              <a:t>를 기반으로 한 데스크톱 웹 환경을 빠르게 대체</a:t>
            </a:r>
            <a:endParaRPr lang="en-US" altLang="ko-KR" sz="16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16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600" dirty="0" smtClean="0"/>
              <a:t>주요 변화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사용자 </a:t>
            </a:r>
            <a:r>
              <a:rPr lang="en-US" altLang="ko-KR" sz="1600" dirty="0" smtClean="0"/>
              <a:t>: </a:t>
            </a:r>
            <a:r>
              <a:rPr lang="ko-KR" altLang="ko-KR" sz="1600" dirty="0" smtClean="0"/>
              <a:t>이동 중에도 웹을 접근할 수 있게 됨으로써 자주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더 빠르게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더 다양한 웹 정보를 요구</a:t>
            </a:r>
            <a:endParaRPr lang="en-US" altLang="ko-KR" sz="1600" dirty="0" smtClean="0"/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개발자</a:t>
            </a:r>
            <a:r>
              <a:rPr lang="en-US" altLang="ko-KR" sz="1600" dirty="0" smtClean="0"/>
              <a:t> :</a:t>
            </a:r>
            <a:r>
              <a:rPr lang="ko-KR" altLang="ko-KR" sz="1600" dirty="0" smtClean="0"/>
              <a:t> 다양한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장치와 </a:t>
            </a:r>
            <a:r>
              <a:rPr lang="ko-KR" altLang="ko-KR" sz="1600" dirty="0" err="1" smtClean="0"/>
              <a:t>모바일</a:t>
            </a:r>
            <a:r>
              <a:rPr lang="en-US" altLang="ko-KR" sz="1600" dirty="0" smtClean="0"/>
              <a:t> OS,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웹 브라우저를 지원해야 하는 부담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증가</a:t>
            </a:r>
            <a:endParaRPr lang="ko-KR" altLang="ko-KR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616" y="1278115"/>
            <a:ext cx="4908126" cy="275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웹환경의</a:t>
            </a:r>
            <a:r>
              <a:rPr lang="ko-KR" altLang="en-US" dirty="0" smtClean="0"/>
              <a:t>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76" y="89081"/>
            <a:ext cx="3613030" cy="28185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기술의 발전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0396" y="53166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ko-KR" dirty="0" smtClean="0"/>
              <a:t>웹</a:t>
            </a:r>
            <a:r>
              <a:rPr lang="en-US" altLang="ko-KR" dirty="0" smtClean="0"/>
              <a:t> </a:t>
            </a:r>
            <a:r>
              <a:rPr lang="ko-KR" altLang="ko-KR" dirty="0" smtClean="0"/>
              <a:t>서비스</a:t>
            </a:r>
            <a:r>
              <a:rPr lang="en-US" altLang="ko-KR" dirty="0" smtClean="0"/>
              <a:t> </a:t>
            </a:r>
            <a:r>
              <a:rPr lang="ko-KR" altLang="ko-KR" dirty="0" smtClean="0"/>
              <a:t>제공 방식</a:t>
            </a:r>
            <a:r>
              <a:rPr lang="ko-KR" altLang="en-US" dirty="0" smtClean="0"/>
              <a:t>의 변화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ko-KR" dirty="0" smtClean="0"/>
              <a:t>초기</a:t>
            </a:r>
            <a:r>
              <a:rPr lang="en-US" altLang="ko-KR" dirty="0" smtClean="0"/>
              <a:t> '</a:t>
            </a:r>
            <a:r>
              <a:rPr lang="ko-KR" altLang="ko-KR" dirty="0" smtClean="0"/>
              <a:t>데이터 중심의 웹</a:t>
            </a:r>
            <a:r>
              <a:rPr lang="en-US" altLang="ko-KR" dirty="0" smtClean="0"/>
              <a:t>' </a:t>
            </a:r>
            <a:r>
              <a:rPr lang="ko-KR" altLang="ko-KR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일방적으로 정보를 제공하던 정적인 형태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dirty="0" smtClean="0"/>
              <a:t>점차 </a:t>
            </a:r>
            <a:r>
              <a:rPr lang="en-US" altLang="ko-KR" dirty="0" smtClean="0"/>
              <a:t>'</a:t>
            </a:r>
            <a:r>
              <a:rPr lang="ko-KR" altLang="ko-KR" dirty="0" smtClean="0"/>
              <a:t>서비스 중심의 웹</a:t>
            </a:r>
            <a:r>
              <a:rPr lang="en-US" altLang="ko-KR" dirty="0" smtClean="0"/>
              <a:t>' </a:t>
            </a:r>
            <a:r>
              <a:rPr lang="ko-KR" altLang="ko-KR" dirty="0" smtClean="0"/>
              <a:t>방식으로 발전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상호 교류하며 양방향의 정보 이동이 가능한 동적인 형태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342900" lvl="1" indent="-342900"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</a:pPr>
            <a:r>
              <a:rPr lang="ko-KR" altLang="ko-KR" dirty="0" smtClean="0"/>
              <a:t>웹 패러다임</a:t>
            </a:r>
            <a:r>
              <a:rPr lang="ko-KR" altLang="en-US" dirty="0" smtClean="0"/>
              <a:t>의 진화</a:t>
            </a:r>
            <a:r>
              <a:rPr lang="en-US" altLang="ko-KR" dirty="0" smtClean="0"/>
              <a:t>(</a:t>
            </a:r>
            <a:r>
              <a:rPr lang="ko-KR" altLang="ko-KR" dirty="0" smtClean="0"/>
              <a:t>웹</a:t>
            </a:r>
            <a:r>
              <a:rPr lang="en-US" altLang="ko-KR" dirty="0" smtClean="0"/>
              <a:t> 1.0</a:t>
            </a:r>
            <a:r>
              <a:rPr lang="ko-KR" altLang="ko-KR" dirty="0" smtClean="0"/>
              <a:t>에서 웹 </a:t>
            </a:r>
            <a:r>
              <a:rPr lang="en-US" altLang="ko-KR" dirty="0" smtClean="0"/>
              <a:t>3.0</a:t>
            </a:r>
            <a:r>
              <a:rPr lang="ko-KR" altLang="ko-KR" dirty="0" smtClean="0"/>
              <a:t>으로</a:t>
            </a:r>
            <a:r>
              <a:rPr lang="en-US" altLang="ko-KR" dirty="0" smtClean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ko-KR" dirty="0" smtClean="0"/>
              <a:t>웹</a:t>
            </a:r>
            <a:r>
              <a:rPr lang="en-US" altLang="ko-KR" dirty="0" smtClean="0"/>
              <a:t> 1.0 </a:t>
            </a:r>
          </a:p>
          <a:p>
            <a:pPr lvl="2"/>
            <a:r>
              <a:rPr lang="ko-KR" altLang="ko-KR" dirty="0" smtClean="0"/>
              <a:t>포털</a:t>
            </a:r>
            <a:r>
              <a:rPr lang="en-US" altLang="ko-KR" dirty="0" smtClean="0"/>
              <a:t>(portal) </a:t>
            </a:r>
            <a:r>
              <a:rPr lang="ko-KR" altLang="ko-KR" dirty="0" smtClean="0"/>
              <a:t>중심의 웹의 시대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일방적으로 정보를 제공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ko-KR" dirty="0" smtClean="0"/>
              <a:t>웹</a:t>
            </a:r>
            <a:r>
              <a:rPr lang="en-US" altLang="ko-KR" dirty="0" smtClean="0"/>
              <a:t> 2.0 </a:t>
            </a:r>
          </a:p>
          <a:p>
            <a:pPr lvl="2"/>
            <a:r>
              <a:rPr lang="ko-KR" altLang="ko-KR" dirty="0" smtClean="0"/>
              <a:t>플랫폼 중심의 웹 시대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정보의 생성</a:t>
            </a:r>
            <a:r>
              <a:rPr lang="en-US" altLang="ko-KR" dirty="0" smtClean="0"/>
              <a:t>, </a:t>
            </a:r>
            <a:r>
              <a:rPr lang="ko-KR" altLang="ko-KR" dirty="0" smtClean="0"/>
              <a:t>공유</a:t>
            </a:r>
            <a:r>
              <a:rPr lang="en-US" altLang="ko-KR" dirty="0" smtClean="0"/>
              <a:t>, </a:t>
            </a:r>
            <a:r>
              <a:rPr lang="ko-KR" altLang="ko-KR" dirty="0" smtClean="0"/>
              <a:t>참여가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ko-KR" dirty="0" err="1" smtClean="0"/>
              <a:t>유튜브나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위키피디아</a:t>
            </a:r>
            <a:r>
              <a:rPr lang="en-US" altLang="ko-KR" dirty="0" smtClean="0"/>
              <a:t>(</a:t>
            </a:r>
            <a:r>
              <a:rPr lang="ko-KR" altLang="ko-KR" dirty="0" smtClean="0"/>
              <a:t>사용자끼리 뭉쳐 새로운 </a:t>
            </a:r>
            <a:r>
              <a:rPr lang="ko-KR" altLang="ko-KR" dirty="0" err="1" smtClean="0"/>
              <a:t>콘텐츠를</a:t>
            </a:r>
            <a:r>
              <a:rPr lang="ko-KR" altLang="ko-KR" dirty="0" smtClean="0"/>
              <a:t> 개발할 수 있는 공간</a:t>
            </a:r>
            <a:r>
              <a:rPr lang="en-US" altLang="ko-KR" dirty="0" smtClean="0"/>
              <a:t>)</a:t>
            </a:r>
            <a:r>
              <a:rPr lang="ko-KR" altLang="ko-KR" dirty="0" smtClean="0"/>
              <a:t>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ko-KR" dirty="0" smtClean="0"/>
              <a:t>웹</a:t>
            </a:r>
            <a:r>
              <a:rPr lang="en-US" altLang="ko-KR" dirty="0" smtClean="0"/>
              <a:t> 3.0 </a:t>
            </a:r>
          </a:p>
          <a:p>
            <a:pPr lvl="2"/>
            <a:r>
              <a:rPr lang="ko-KR" altLang="ko-KR" dirty="0" smtClean="0"/>
              <a:t>웹이 모든 환경의 플랫폼이 되는 시대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원하는 정보를 찾아 개인별 맞춤 서비스가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4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2982"/>
            <a:ext cx="4717211" cy="4894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패러다임의 변화</a:t>
            </a:r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33018"/>
              </p:ext>
            </p:extLst>
          </p:nvPr>
        </p:nvGraphicFramePr>
        <p:xfrm>
          <a:off x="458675" y="579374"/>
          <a:ext cx="9289173" cy="4380814"/>
        </p:xfrm>
        <a:graphic>
          <a:graphicData uri="http://schemas.openxmlformats.org/drawingml/2006/table">
            <a:tbl>
              <a:tblPr/>
              <a:tblGrid>
                <a:gridCol w="1533789"/>
                <a:gridCol w="2221280"/>
                <a:gridCol w="3050492"/>
                <a:gridCol w="2483612"/>
              </a:tblGrid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비교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1.0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웹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 2.0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3.0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시기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2000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년 이전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2000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 ~ 2010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2010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년 이후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78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개념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포탈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(portal)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로서의 웹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사이트의 집합체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플랫폼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(platform)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으로서의 웹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애플리케이션 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시맨틱 웹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중심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기술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인간 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지능화된 개인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콘텐츠 특성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폐쇄성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개방성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참여와 공유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맞춤형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실행 환경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종속성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독립성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융합·개방형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정보 교류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단방향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양방향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자유로운 소통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기술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HTML, ActiveX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Ajax, HTML5, CSS3, RSS, XML 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RDF,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시맨틱웹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, RFID, USN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62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사용자 역할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정보소비자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정보생산자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소비자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참여자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의사결정자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2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955" y="0"/>
            <a:ext cx="5407325" cy="41987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언어</a:t>
            </a:r>
            <a:r>
              <a:rPr lang="ko-KR" altLang="en-US" sz="2400" dirty="0" smtClean="0"/>
              <a:t>의</a:t>
            </a:r>
            <a:r>
              <a:rPr lang="ko-KR" altLang="ko-KR" sz="2400" dirty="0" smtClean="0"/>
              <a:t> 발전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4480" y="419879"/>
            <a:ext cx="10515600" cy="1331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웹 </a:t>
            </a:r>
            <a:r>
              <a:rPr lang="ko-KR" altLang="ko-KR" sz="2000" dirty="0" err="1" smtClean="0"/>
              <a:t>마크업</a:t>
            </a:r>
            <a:r>
              <a:rPr lang="ko-KR" altLang="ko-KR" sz="2000" dirty="0" smtClean="0"/>
              <a:t> 언어</a:t>
            </a:r>
            <a:r>
              <a:rPr lang="ko-KR" altLang="en-US" sz="2000" dirty="0" smtClean="0"/>
              <a:t>의 발전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800" dirty="0" err="1" smtClean="0"/>
              <a:t>마크업</a:t>
            </a:r>
            <a:r>
              <a:rPr lang="en-US" altLang="ko-KR" sz="1800" dirty="0" smtClean="0"/>
              <a:t>(markup) </a:t>
            </a:r>
          </a:p>
          <a:p>
            <a:pPr lvl="2"/>
            <a:r>
              <a:rPr lang="ko-KR" altLang="ko-KR" sz="1600" dirty="0" smtClean="0"/>
              <a:t>문서 내용 자체가 아닌 내용에 관한 크기와 모양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표시 위치와 같은 부가적인 정보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웹 </a:t>
            </a:r>
            <a:r>
              <a:rPr lang="ko-KR" altLang="ko-KR" sz="1800" dirty="0" err="1" smtClean="0"/>
              <a:t>마크업</a:t>
            </a:r>
            <a:r>
              <a:rPr lang="ko-KR" altLang="ko-KR" sz="1800" dirty="0" smtClean="0"/>
              <a:t> 언어의 종류</a:t>
            </a:r>
          </a:p>
          <a:p>
            <a:pPr lvl="1"/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07549"/>
              </p:ext>
            </p:extLst>
          </p:nvPr>
        </p:nvGraphicFramePr>
        <p:xfrm>
          <a:off x="858849" y="1751162"/>
          <a:ext cx="8725097" cy="4278704"/>
        </p:xfrm>
        <a:graphic>
          <a:graphicData uri="http://schemas.openxmlformats.org/drawingml/2006/table">
            <a:tbl>
              <a:tblPr/>
              <a:tblGrid>
                <a:gridCol w="1585344"/>
                <a:gridCol w="7139753"/>
              </a:tblGrid>
              <a:tr h="267419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 err="1">
                          <a:latin typeface="맑은 고딕"/>
                          <a:ea typeface="맑은 고딕"/>
                          <a:cs typeface="Times New Roman"/>
                        </a:rPr>
                        <a:t>마크업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 언어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특징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  <a:tr h="802257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SGML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Standard Generalized Markup Language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HTML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과 모든 </a:t>
                      </a:r>
                      <a:r>
                        <a:rPr lang="ko-KR" sz="1400" kern="0" dirty="0" err="1">
                          <a:latin typeface="맑은 고딕"/>
                          <a:ea typeface="맑은 고딕"/>
                          <a:cs typeface="Times New Roman"/>
                        </a:rPr>
                        <a:t>마크업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 언어의 기반이 된 </a:t>
                      </a:r>
                      <a:r>
                        <a:rPr lang="ko-KR" sz="1400" kern="0" dirty="0" err="1">
                          <a:latin typeface="맑은 고딕"/>
                          <a:ea typeface="맑은 고딕"/>
                          <a:cs typeface="Times New Roman"/>
                        </a:rPr>
                        <a:t>마크업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 언어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다양한 전자 문서들의 구조와 내용을 명세하기 위한 표준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257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HTML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Hyper Text Markup Language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쉽고 편리한 웹 페이지 작성용 마크업 언어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기술의 출발점이 된 웹 문서 표준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257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XML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eXtensible Markup Language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문서 형식과 의미를 표현하는 마크업 언어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문서나 정보의 교환을 위한 웹 문서 표준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257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XHTML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eXtensible Hyper Text Markup Language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HTML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에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XML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의 장점을 접목한 마크업 언어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현재 진행이 중단된 웹 문서 표준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2257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HTML5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HTML 4.01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과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 XHTML 1.1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을 계승한 차세대 웹 기술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웹 페이지에서 웹 애플리케이션까지 지원하는 </a:t>
                      </a:r>
                      <a:r>
                        <a:rPr lang="ko-KR" sz="1400" kern="0" dirty="0" err="1">
                          <a:latin typeface="맑은 고딕"/>
                          <a:ea typeface="맑은 고딕"/>
                          <a:cs typeface="Times New Roman"/>
                        </a:rPr>
                        <a:t>마크업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 언어이자 플랫폼 기술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현재 진행 중인 차세대 웹 문서 표준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581" y="97706"/>
            <a:ext cx="4717211" cy="35086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표준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132" y="60067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ko-KR" sz="2200" dirty="0" smtClean="0"/>
              <a:t>웹 표준</a:t>
            </a:r>
            <a:endParaRPr lang="en-US" altLang="ko-KR" sz="2200" dirty="0" smtClean="0"/>
          </a:p>
          <a:p>
            <a:pPr lvl="1"/>
            <a:r>
              <a:rPr lang="ko-KR" altLang="ko-KR" sz="1900" dirty="0" smtClean="0"/>
              <a:t>나이나 장애 유무에 상관없이 누구나 어떤 환경에서도 자유롭게 웹을 접근하고 서비스를 받기 위해서는 반드시 필요</a:t>
            </a:r>
            <a:r>
              <a:rPr lang="ko-KR" altLang="en-US" sz="1900" dirty="0" smtClean="0"/>
              <a:t>함</a:t>
            </a:r>
            <a:r>
              <a:rPr lang="en-US" altLang="ko-KR" sz="1900" dirty="0" smtClean="0"/>
              <a:t> </a:t>
            </a:r>
          </a:p>
          <a:p>
            <a:pPr lvl="1"/>
            <a:r>
              <a:rPr lang="en-US" altLang="ko-KR" sz="1900" dirty="0" smtClean="0"/>
              <a:t>W3C</a:t>
            </a:r>
            <a:r>
              <a:rPr lang="ko-KR" altLang="ko-KR" sz="1900" dirty="0" smtClean="0"/>
              <a:t>가 정한 표준 기술만을 사용하여 웹 문서의 구조와 표현</a:t>
            </a:r>
            <a:r>
              <a:rPr lang="en-US" altLang="ko-KR" sz="1900" dirty="0" smtClean="0"/>
              <a:t>, </a:t>
            </a:r>
            <a:r>
              <a:rPr lang="ko-KR" altLang="ko-KR" sz="1900" dirty="0" smtClean="0"/>
              <a:t>기능을 제공하는 것</a:t>
            </a:r>
            <a:endParaRPr lang="en-US" altLang="ko-KR" sz="1900" dirty="0" smtClean="0"/>
          </a:p>
          <a:p>
            <a:pPr lvl="1"/>
            <a:r>
              <a:rPr lang="ko-KR" altLang="ko-KR" sz="1900" dirty="0" smtClean="0"/>
              <a:t>사용자뿐만 아니라 개발자에게도 많은 이점을 제공</a:t>
            </a:r>
            <a:endParaRPr lang="en-US" altLang="ko-KR" sz="1900" dirty="0" smtClean="0"/>
          </a:p>
          <a:p>
            <a:endParaRPr lang="en-US" altLang="ko-KR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2400" dirty="0" smtClean="0"/>
              <a:t>웹 표준을 따라야 하는 이유</a:t>
            </a:r>
            <a:endParaRPr lang="en-US" altLang="ko-KR" sz="2400" dirty="0" smtClean="0"/>
          </a:p>
          <a:p>
            <a:pPr lvl="1" latinLnBrk="0"/>
            <a:r>
              <a:rPr lang="ko-KR" altLang="ko-KR" sz="1900" dirty="0" smtClean="0"/>
              <a:t>다양한 장치의 </a:t>
            </a:r>
            <a:r>
              <a:rPr lang="ko-KR" altLang="ko-KR" sz="1900" dirty="0" err="1" smtClean="0"/>
              <a:t>접근성을</a:t>
            </a:r>
            <a:r>
              <a:rPr lang="ko-KR" altLang="ko-KR" sz="1900" dirty="0" smtClean="0"/>
              <a:t> 지원</a:t>
            </a:r>
          </a:p>
          <a:p>
            <a:pPr lvl="1" latinLnBrk="0"/>
            <a:r>
              <a:rPr lang="ko-KR" altLang="ko-KR" sz="1900" dirty="0" smtClean="0"/>
              <a:t>구조와 표현이 분리됨으로써 디자인</a:t>
            </a:r>
            <a:r>
              <a:rPr lang="en-US" altLang="ko-KR" sz="1900" dirty="0" smtClean="0"/>
              <a:t>, </a:t>
            </a:r>
            <a:r>
              <a:rPr lang="ko-KR" altLang="ko-KR" sz="1900" dirty="0" smtClean="0"/>
              <a:t>기획</a:t>
            </a:r>
            <a:r>
              <a:rPr lang="en-US" altLang="ko-KR" sz="1900" dirty="0" smtClean="0"/>
              <a:t>, </a:t>
            </a:r>
            <a:r>
              <a:rPr lang="ko-KR" altLang="ko-KR" sz="1900" dirty="0" smtClean="0"/>
              <a:t>개발 업무가 단순화</a:t>
            </a:r>
          </a:p>
          <a:p>
            <a:pPr lvl="1" latinLnBrk="0"/>
            <a:r>
              <a:rPr lang="ko-KR" altLang="ko-KR" sz="1900" dirty="0" smtClean="0"/>
              <a:t>개발을 위해 배워야 하는 내용이 제한되어 개발 부담이 감소</a:t>
            </a:r>
          </a:p>
          <a:p>
            <a:pPr lvl="1" latinLnBrk="0"/>
            <a:r>
              <a:rPr lang="ko-KR" altLang="ko-KR" sz="1900" dirty="0" smtClean="0"/>
              <a:t>웹 브라우저 상·하위 버전간의 호환성이 유지</a:t>
            </a:r>
          </a:p>
          <a:p>
            <a:pPr lvl="1" latinLnBrk="0"/>
            <a:r>
              <a:rPr lang="ko-KR" altLang="ko-KR" sz="1900" dirty="0" smtClean="0"/>
              <a:t>다양한 플랫폼에서 실행 가능한 단일 프로그램 개발로 개발 및 유지 비용이 감소</a:t>
            </a:r>
          </a:p>
          <a:p>
            <a:pPr lvl="1" latinLnBrk="0"/>
            <a:r>
              <a:rPr lang="ko-KR" altLang="ko-KR" sz="1900" dirty="0" smtClean="0"/>
              <a:t>장애인</a:t>
            </a:r>
            <a:r>
              <a:rPr lang="en-US" altLang="ko-KR" sz="1900" dirty="0" smtClean="0"/>
              <a:t>, </a:t>
            </a:r>
            <a:r>
              <a:rPr lang="ko-KR" altLang="ko-KR" sz="1900" dirty="0" smtClean="0"/>
              <a:t>노약자 등에 대한 보편적인 웹 </a:t>
            </a:r>
            <a:r>
              <a:rPr lang="ko-KR" altLang="ko-KR" sz="1900" dirty="0" err="1" smtClean="0"/>
              <a:t>접근성이</a:t>
            </a:r>
            <a:r>
              <a:rPr lang="ko-KR" altLang="ko-KR" sz="1900" dirty="0" smtClean="0"/>
              <a:t> 지원</a:t>
            </a:r>
          </a:p>
          <a:p>
            <a:pPr lvl="1" latinLnBrk="0"/>
            <a:r>
              <a:rPr lang="ko-KR" altLang="ko-KR" sz="1900" dirty="0" smtClean="0"/>
              <a:t>유효성 검사 서비스</a:t>
            </a:r>
            <a:r>
              <a:rPr lang="en-US" altLang="ko-KR" sz="1900" dirty="0" smtClean="0"/>
              <a:t>(W3C </a:t>
            </a:r>
            <a:r>
              <a:rPr lang="ko-KR" altLang="ko-KR" sz="1900" dirty="0" smtClean="0"/>
              <a:t>제공</a:t>
            </a:r>
            <a:r>
              <a:rPr lang="en-US" altLang="ko-KR" sz="1900" dirty="0" smtClean="0"/>
              <a:t>)</a:t>
            </a:r>
            <a:r>
              <a:rPr lang="ko-KR" altLang="ko-KR" sz="1900" dirty="0" smtClean="0"/>
              <a:t>를 통해 웹 표준 준수 여부를 쉽고 빠르게 검증</a:t>
            </a:r>
            <a:r>
              <a:rPr lang="en-US" altLang="ko-KR" sz="1900" dirty="0" smtClean="0"/>
              <a:t> </a:t>
            </a:r>
            <a:endParaRPr lang="ko-KR" altLang="ko-KR" sz="1900" dirty="0" smtClean="0"/>
          </a:p>
          <a:p>
            <a:pPr lvl="1"/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5476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24"/>
            <a:ext cx="7020464" cy="454384"/>
          </a:xfrm>
        </p:spPr>
        <p:txBody>
          <a:bodyPr>
            <a:normAutofit/>
          </a:bodyPr>
          <a:lstStyle/>
          <a:p>
            <a:pPr marL="342900" indent="-342900" latinLnBrk="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</a:t>
            </a:r>
            <a:r>
              <a:rPr lang="ko-KR" altLang="ko-KR" sz="2400" dirty="0" smtClean="0"/>
              <a:t>의 등장</a:t>
            </a:r>
            <a:endParaRPr lang="ko-KR" altLang="ko-KR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7868" y="51966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HTML5</a:t>
            </a:r>
            <a:r>
              <a:rPr lang="ko-KR" altLang="ko-KR" sz="2000" dirty="0" smtClean="0"/>
              <a:t>의 주요 발전 과정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초기</a:t>
            </a:r>
            <a:r>
              <a:rPr lang="en-US" altLang="ko-KR" sz="1600" dirty="0" smtClean="0"/>
              <a:t> HTML -</a:t>
            </a:r>
            <a:r>
              <a:rPr lang="ko-KR" altLang="ko-KR" sz="1600" dirty="0" smtClean="0"/>
              <a:t> 정보 전달을 위한 간단한 웹 문서를 만들기 위한 언어</a:t>
            </a:r>
            <a:r>
              <a:rPr lang="en-US" altLang="ko-KR" sz="1600" dirty="0" smtClean="0"/>
              <a:t>,</a:t>
            </a:r>
            <a:r>
              <a:rPr lang="ko-KR" altLang="ko-KR" sz="1600" dirty="0" smtClean="0"/>
              <a:t> 기술로 한정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HTML5 -</a:t>
            </a:r>
            <a:r>
              <a:rPr lang="ko-KR" altLang="ko-KR" sz="1600" dirty="0" smtClean="0"/>
              <a:t> 웹 애플리케이션을 만들기 위한 웹 플랫폼 기술로 확장되고 있</a:t>
            </a:r>
            <a:r>
              <a:rPr lang="ko-KR" altLang="en-US" sz="1600" dirty="0" smtClean="0"/>
              <a:t>음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 </a:t>
            </a:r>
            <a:r>
              <a:rPr lang="ko-KR" altLang="ko-KR" sz="1600" dirty="0" smtClean="0"/>
              <a:t>표준화 그룹</a:t>
            </a:r>
            <a:endParaRPr lang="en-US" altLang="ko-KR" sz="1600" dirty="0" smtClean="0"/>
          </a:p>
          <a:p>
            <a:pPr lvl="2"/>
            <a:r>
              <a:rPr lang="en-US" altLang="ko-KR" dirty="0" smtClean="0"/>
              <a:t>W3C(World Wide Web Consortium)</a:t>
            </a:r>
          </a:p>
          <a:p>
            <a:pPr lvl="2"/>
            <a:r>
              <a:rPr lang="en-US" altLang="ko-KR" dirty="0" smtClean="0"/>
              <a:t>WHATWG(Web Hypertext Application Technology Working Group)</a:t>
            </a:r>
            <a:endParaRPr lang="ko-KR" altLang="ko-KR" dirty="0" smtClean="0"/>
          </a:p>
          <a:p>
            <a:pPr lvl="2"/>
            <a:endParaRPr lang="ko-KR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388" y="2537264"/>
            <a:ext cx="7045216" cy="3863535"/>
          </a:xfrm>
          <a:prstGeom prst="rect">
            <a:avLst/>
          </a:prstGeom>
          <a:noFill/>
        </p:spPr>
      </p:pic>
      <p:pic>
        <p:nvPicPr>
          <p:cNvPr id="5" name="그림 4" descr="whatwg로고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8859" y="1874792"/>
            <a:ext cx="667605" cy="662473"/>
          </a:xfrm>
          <a:prstGeom prst="rect">
            <a:avLst/>
          </a:prstGeom>
        </p:spPr>
      </p:pic>
      <p:pic>
        <p:nvPicPr>
          <p:cNvPr id="6" name="그림 5" descr="1.3.2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3306" y="1414615"/>
            <a:ext cx="854218" cy="6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207" y="149465"/>
            <a:ext cx="6028426" cy="204218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 </a:t>
            </a:r>
            <a:r>
              <a:rPr lang="ko-KR" altLang="en-US" sz="2400" dirty="0" smtClean="0"/>
              <a:t>등장의 의미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9022" y="505783"/>
            <a:ext cx="10515600" cy="4351338"/>
          </a:xfrm>
        </p:spPr>
        <p:txBody>
          <a:bodyPr>
            <a:normAutofit/>
          </a:bodyPr>
          <a:lstStyle/>
          <a:p>
            <a:pPr marL="180000" lvl="1">
              <a:buClr>
                <a:srgbClr val="7030A0"/>
              </a:buClr>
              <a:buSzPct val="80000"/>
              <a:buFont typeface="Wingdings" pitchFamily="2" charset="2"/>
              <a:buChar char="l"/>
            </a:pPr>
            <a:r>
              <a:rPr lang="en-US" altLang="ko-KR" sz="2000" dirty="0"/>
              <a:t>HTML</a:t>
            </a:r>
            <a:r>
              <a:rPr lang="ko-KR" altLang="ko-KR" sz="2000" dirty="0"/>
              <a:t>의 최신 버전이며 웹 변화의 중심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2011</a:t>
            </a:r>
            <a:r>
              <a:rPr lang="ko-KR" altLang="en-US" sz="1800" dirty="0" smtClean="0"/>
              <a:t>년 초안을 발표한 뒤</a:t>
            </a:r>
            <a:r>
              <a:rPr lang="en-US" altLang="ko-KR" sz="1800" dirty="0" smtClean="0"/>
              <a:t>, 2014</a:t>
            </a:r>
            <a:r>
              <a:rPr lang="ko-KR" altLang="en-US" sz="1800" dirty="0" smtClean="0"/>
              <a:t>년에 정식 최종 권고안을 발표할 예정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웹 브라우저마다 빠르게 지원을 확대하고 있는 중</a:t>
            </a:r>
            <a:endParaRPr lang="en-US" altLang="ko-KR" sz="1800" dirty="0" smtClean="0"/>
          </a:p>
          <a:p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2000" dirty="0" smtClean="0"/>
              <a:t>단순 </a:t>
            </a:r>
            <a:r>
              <a:rPr lang="ko-KR" altLang="ko-KR" sz="2000" dirty="0" err="1" smtClean="0"/>
              <a:t>마크업</a:t>
            </a:r>
            <a:r>
              <a:rPr lang="ko-KR" altLang="ko-KR" sz="2000" dirty="0" smtClean="0"/>
              <a:t> 수준을 넘어서는 애플리케이션으로서의 웹을 실현하는 강력한 기능을 제공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'Web on Everything' </a:t>
            </a:r>
            <a:r>
              <a:rPr lang="ko-KR" altLang="ko-KR" sz="1600" dirty="0" smtClean="0"/>
              <a:t>개념에 기반한 표준 기술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모든 </a:t>
            </a:r>
            <a:r>
              <a:rPr lang="ko-KR" altLang="ko-KR" sz="1600" dirty="0" smtClean="0"/>
              <a:t>스마트 기기</a:t>
            </a:r>
            <a:r>
              <a:rPr lang="en-US" altLang="ko-KR" sz="1600" dirty="0" smtClean="0"/>
              <a:t>(</a:t>
            </a:r>
            <a:r>
              <a:rPr lang="ko-KR" altLang="ko-KR" sz="1600" dirty="0" smtClean="0"/>
              <a:t>스마트 카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스마트 홈</a:t>
            </a:r>
            <a:r>
              <a:rPr lang="en-US" altLang="ko-KR" sz="1600" dirty="0" smtClean="0"/>
              <a:t>)</a:t>
            </a:r>
            <a:r>
              <a:rPr lang="ko-KR" altLang="ko-KR" sz="1600" dirty="0" smtClean="0"/>
              <a:t>에 적용되는 차세대 웹 플랫폼 형태로 진화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HTML5</a:t>
            </a:r>
            <a:r>
              <a:rPr lang="ko-KR" altLang="ko-KR" sz="1600" dirty="0" smtClean="0"/>
              <a:t>를 웹 운영체제로 사용하여 웹과 </a:t>
            </a:r>
            <a:r>
              <a:rPr lang="ko-KR" altLang="ko-KR" sz="1600" dirty="0" err="1" smtClean="0"/>
              <a:t>앱</a:t>
            </a:r>
            <a:r>
              <a:rPr lang="ko-KR" altLang="ko-KR" sz="1600" dirty="0" smtClean="0"/>
              <a:t> 서비스를 제공하는 형태로 발전할 </a:t>
            </a:r>
            <a:r>
              <a:rPr lang="ko-KR" altLang="en-US" sz="1600" dirty="0" smtClean="0"/>
              <a:t>예정</a:t>
            </a:r>
            <a:endParaRPr lang="ko-KR" altLang="ko-KR" sz="1600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pic>
        <p:nvPicPr>
          <p:cNvPr id="4" name="그림 3" descr="HTML5로고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129" y="3534223"/>
            <a:ext cx="1368152" cy="14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385" y="169277"/>
            <a:ext cx="4494362" cy="12658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</a:t>
            </a:r>
            <a:r>
              <a:rPr lang="ko-KR" altLang="ko-KR" sz="2400" dirty="0" smtClean="0"/>
              <a:t>의 사양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4796" y="497157"/>
            <a:ext cx="11717204" cy="13143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HTML5 </a:t>
            </a:r>
            <a:r>
              <a:rPr lang="ko-KR" altLang="ko-KR" sz="2000" dirty="0" smtClean="0"/>
              <a:t>사양</a:t>
            </a:r>
            <a:r>
              <a:rPr lang="en-US" altLang="ko-KR" sz="2000" dirty="0" smtClean="0"/>
              <a:t>(spec)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다양한 웹 브라우저들이 구현해야 할 공통된 기능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모든 브라우저는</a:t>
            </a:r>
            <a:r>
              <a:rPr lang="en-US" altLang="ko-KR" sz="1600" dirty="0" smtClean="0"/>
              <a:t> HTML </a:t>
            </a:r>
            <a:r>
              <a:rPr lang="ko-KR" altLang="ko-KR" sz="1600" dirty="0" smtClean="0"/>
              <a:t>페이지가 동일하게 실행되도록 호환성을 보장해야 하며 이를 위해 공통된 사양을 지원해야 </a:t>
            </a:r>
            <a:r>
              <a:rPr lang="ko-KR" altLang="en-US" sz="1600" dirty="0" smtClean="0"/>
              <a:t>함</a:t>
            </a:r>
            <a:r>
              <a:rPr lang="en-US" altLang="ko-KR" sz="1600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주요 </a:t>
            </a:r>
            <a:r>
              <a:rPr lang="en-US" altLang="ko-KR" sz="1600" dirty="0" smtClean="0"/>
              <a:t>HTML5 API(HTML5</a:t>
            </a:r>
            <a:r>
              <a:rPr lang="ko-KR" altLang="ko-KR" sz="1600" dirty="0" smtClean="0"/>
              <a:t>의 주요 기능</a:t>
            </a:r>
            <a:r>
              <a:rPr lang="en-US" altLang="ko-KR" sz="1600" dirty="0" smtClean="0"/>
              <a:t>)</a:t>
            </a:r>
            <a:endParaRPr lang="ko-KR" altLang="ko-KR" sz="1600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99294"/>
              </p:ext>
            </p:extLst>
          </p:nvPr>
        </p:nvGraphicFramePr>
        <p:xfrm>
          <a:off x="1163771" y="1811546"/>
          <a:ext cx="9576115" cy="4080295"/>
        </p:xfrm>
        <a:graphic>
          <a:graphicData uri="http://schemas.openxmlformats.org/drawingml/2006/table">
            <a:tbl>
              <a:tblPr/>
              <a:tblGrid>
                <a:gridCol w="2627076"/>
                <a:gridCol w="6949039"/>
              </a:tblGrid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기능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캔버스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차원 그래픽을 그리기 위한 캔버스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871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멀티미디어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별도의 미디어 플레이어 없이도 실행 가능한 비디오와 오디오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위치정보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지리적 위치 정보를 제공하는 위치 정보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734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오프라인 웹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인터넷 연결 없이도 브라우저 보관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HTML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과 자원을 통해 정상적인 실행을 지원하는 어플리케이션 캐시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618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데이터베이스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브라우저를 통해 데이터 관리를 지원하는 데이터베이스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로컬저장소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브라우저를 통해 데이터를 저장하기 위한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소켓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서버와의 실시간 양방향 데이터 교환을 위한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512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웹 워커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웹 애플리케이션을 위한 </a:t>
                      </a:r>
                      <a:r>
                        <a:rPr lang="ko-KR" sz="1400" kern="0" dirty="0" err="1">
                          <a:latin typeface="맑은 고딕"/>
                          <a:ea typeface="맑은 고딕"/>
                          <a:cs typeface="Times New Roman"/>
                        </a:rPr>
                        <a:t>스레드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 관련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Times New Roman"/>
                        </a:rPr>
                        <a:t> API 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Times New Roman"/>
                        </a:rPr>
                        <a:t>제공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8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" y="115888"/>
            <a:ext cx="2711624" cy="255048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</a:t>
            </a:r>
            <a:r>
              <a:rPr lang="ko-KR" altLang="ko-KR" sz="2400" dirty="0" smtClean="0"/>
              <a:t>의 특징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41078" y="485919"/>
            <a:ext cx="12194696" cy="29560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HTML5</a:t>
            </a:r>
            <a:r>
              <a:rPr lang="ko-KR" altLang="ko-KR" sz="2000" dirty="0" smtClean="0"/>
              <a:t>의 발전 방향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ko-KR" sz="2000" dirty="0" smtClean="0"/>
              <a:t>웹 브라우저라는 플랫폼 위에서 동작하는 애플리케이션</a:t>
            </a:r>
            <a:r>
              <a:rPr lang="en-US" altLang="ko-KR" sz="2000" dirty="0" smtClean="0"/>
              <a:t>(</a:t>
            </a:r>
            <a:r>
              <a:rPr lang="ko-KR" altLang="ko-KR" sz="2000" dirty="0" err="1" smtClean="0"/>
              <a:t>웹앱</a:t>
            </a:r>
            <a:r>
              <a:rPr lang="en-US" altLang="ko-KR" sz="2000" dirty="0" smtClean="0"/>
              <a:t>)</a:t>
            </a:r>
            <a:r>
              <a:rPr lang="ko-KR" altLang="ko-KR" sz="2000" dirty="0" smtClean="0"/>
              <a:t>을</a:t>
            </a:r>
            <a:r>
              <a:rPr lang="en-US" altLang="ko-KR" sz="2000" dirty="0" smtClean="0"/>
              <a:t> HTML</a:t>
            </a:r>
            <a:r>
              <a:rPr lang="ko-KR" altLang="ko-KR" sz="2000" dirty="0" smtClean="0"/>
              <a:t>과</a:t>
            </a:r>
            <a:r>
              <a:rPr lang="en-US" altLang="ko-KR" sz="2000" dirty="0" smtClean="0"/>
              <a:t> CSS, </a:t>
            </a:r>
            <a:r>
              <a:rPr lang="ko-KR" altLang="ko-KR" sz="2000" dirty="0" smtClean="0"/>
              <a:t>자바스크립트 언어로 만들 수 있도록 하는 것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ko-KR" sz="2000" dirty="0" smtClean="0"/>
              <a:t>애플리케이션으로 동작하기 위해 필요한 기능들을</a:t>
            </a:r>
            <a:r>
              <a:rPr lang="en-US" altLang="ko-KR" sz="2000" dirty="0" smtClean="0"/>
              <a:t> API </a:t>
            </a:r>
            <a:r>
              <a:rPr lang="ko-KR" altLang="ko-KR" sz="2000" dirty="0" smtClean="0"/>
              <a:t>형태로 제공하도록 확장</a:t>
            </a:r>
            <a:r>
              <a:rPr lang="ko-KR" altLang="en-US" sz="2000" dirty="0" smtClean="0"/>
              <a:t>됨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CSS3</a:t>
            </a:r>
            <a:r>
              <a:rPr lang="ko-KR" altLang="ko-KR" sz="2000" dirty="0" smtClean="0"/>
              <a:t>도 단순 화면 구성이 아닌 애플리케이션에 맞는 세련된 화면과 화면 움직임을 제공하도록 확장</a:t>
            </a:r>
            <a:r>
              <a:rPr lang="ko-KR" altLang="en-US" sz="2000" dirty="0" smtClean="0"/>
              <a:t>됨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ko-KR" sz="2000" dirty="0" smtClean="0"/>
              <a:t>자바스크립트는 단순한</a:t>
            </a:r>
            <a:r>
              <a:rPr lang="en-US" altLang="ko-KR" sz="2000" dirty="0" smtClean="0"/>
              <a:t> HTML </a:t>
            </a:r>
            <a:r>
              <a:rPr lang="ko-KR" altLang="ko-KR" sz="2000" dirty="0" smtClean="0"/>
              <a:t>문서의 조작 수준을 넘어 다양한</a:t>
            </a:r>
            <a:r>
              <a:rPr lang="en-US" altLang="ko-KR" sz="2000" dirty="0" smtClean="0"/>
              <a:t> HTML5 API</a:t>
            </a:r>
            <a:r>
              <a:rPr lang="ko-KR" altLang="ko-KR" sz="2000" dirty="0" smtClean="0"/>
              <a:t>를 활용하고 제어하며 통신하는 역할로 확대</a:t>
            </a:r>
            <a:r>
              <a:rPr lang="ko-KR" altLang="en-US" sz="2000" dirty="0" smtClean="0"/>
              <a:t>됨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ko-KR" sz="2000" dirty="0" smtClean="0"/>
              <a:t>웹 페이지의 구성 요소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ko-KR" altLang="ko-KR" dirty="0" smtClean="0"/>
          </a:p>
          <a:p>
            <a:pPr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4" name="그림 3" descr="그림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541" y="2900883"/>
            <a:ext cx="3680550" cy="31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258793" y="567635"/>
            <a:ext cx="8064500" cy="307975"/>
          </a:xfrm>
        </p:spPr>
        <p:txBody>
          <a:bodyPr>
            <a:normAutofit fontScale="70000" lnSpcReduction="20000"/>
          </a:bodyPr>
          <a:lstStyle/>
          <a:p>
            <a:pPr lvl="0">
              <a:buFont typeface="Wingdings" panose="05000000000000000000" pitchFamily="2" charset="2"/>
              <a:buChar char="l"/>
            </a:pPr>
            <a:r>
              <a:rPr lang="en-US" altLang="ko-KR" dirty="0" smtClean="0"/>
              <a:t>HTML</a:t>
            </a:r>
            <a:r>
              <a:rPr lang="ko-KR" altLang="en-US" dirty="0"/>
              <a:t>은 정보의 </a:t>
            </a:r>
            <a:r>
              <a:rPr lang="ko-KR" altLang="en-US" dirty="0">
                <a:solidFill>
                  <a:srgbClr val="2587A7"/>
                </a:solidFill>
              </a:rPr>
              <a:t>구조</a:t>
            </a:r>
            <a:r>
              <a:rPr lang="ko-KR" altLang="en-US" dirty="0"/>
              <a:t>를 표현하고</a:t>
            </a:r>
            <a:r>
              <a:rPr lang="en-US" altLang="ko-KR" dirty="0"/>
              <a:t>, CSS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2587A7"/>
                </a:solidFill>
              </a:rPr>
              <a:t>표현</a:t>
            </a:r>
            <a:r>
              <a:rPr lang="ko-KR" altLang="en-US" dirty="0" smtClean="0"/>
              <a:t>을 </a:t>
            </a:r>
            <a:r>
              <a:rPr lang="ko-KR" altLang="en-US" dirty="0"/>
              <a:t>담당하도록 </a:t>
            </a:r>
            <a:r>
              <a:rPr lang="ko-KR" altLang="en-US" dirty="0" smtClean="0"/>
              <a:t>분리</a:t>
            </a:r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2" name="Picture 2" descr="C:\Users\andrew\AppData\Local\Temp\SNAGHTML442c19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15" y="1230952"/>
            <a:ext cx="7028792" cy="56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ndrew\AppData\Local\Temp\SNAGHTML4430c4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2" y="875609"/>
            <a:ext cx="4326745" cy="59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 bwMode="auto">
          <a:xfrm>
            <a:off x="4433977" y="2883641"/>
            <a:ext cx="670638" cy="725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0808" y="707732"/>
            <a:ext cx="252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</a:rPr>
              <a:t>현대 자동차 기업홍보 사이트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000000"/>
                </a:solidFill>
                <a:hlinkClick r:id="rId4"/>
              </a:rPr>
              <a:t>http://</a:t>
            </a:r>
            <a:r>
              <a:rPr lang="en-US" altLang="ko-KR" sz="1400" dirty="0" smtClean="0">
                <a:solidFill>
                  <a:srgbClr val="000000"/>
                </a:solidFill>
                <a:hlinkClick r:id="rId4"/>
              </a:rPr>
              <a:t>pr.hyundai.com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8" y="43934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CSS3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44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9087" y="483249"/>
            <a:ext cx="11418498" cy="254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sz="1600" kern="100" dirty="0">
                <a:latin typeface="맑은 고딕" panose="020B0503020000020004" pitchFamily="50" charset="-127"/>
                <a:cs typeface="Helvetica" panose="020B0604020202020204" pitchFamily="34" charset="0"/>
              </a:rPr>
              <a:t>교과목 개요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기반의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웹프로그램을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수행할 수 있는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모바일웹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및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하이브리드앱을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프로그램할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수 있는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jQuery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JSp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응용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웹시스템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구축을 목표로 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교육목표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성취수준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웹프로그래밍에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관련된 지식을 이해하고 습득하여 직무수행에 활용할 수 있다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교육내용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기반의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웹프로그램을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수행할 수 있는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모바일웹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및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하이브리드앱을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프로그램할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수 있는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jQuery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JSp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응용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웹시스템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구축을 목표로 한다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 err="1" smtClean="0"/>
              <a:t>모바일웹</a:t>
            </a:r>
            <a:r>
              <a:rPr lang="ko-KR" altLang="en-US" sz="2400" dirty="0" smtClean="0"/>
              <a:t> 구축 강좌 소개</a:t>
            </a:r>
            <a:endParaRPr lang="ko-KR" altLang="en-US" sz="2400" dirty="0"/>
          </a:p>
        </p:txBody>
      </p:sp>
      <p:pic>
        <p:nvPicPr>
          <p:cNvPr id="6" name="_x324647728" descr="EMB00000900437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9" t="14291" r="15797" b="1960"/>
          <a:stretch/>
        </p:blipFill>
        <p:spPr bwMode="auto">
          <a:xfrm>
            <a:off x="393198" y="3031511"/>
            <a:ext cx="5308861" cy="38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79" y="3107903"/>
            <a:ext cx="5494685" cy="36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6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491" y="27259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87160024" descr="EMB00004b406a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50" y="2348015"/>
            <a:ext cx="7513272" cy="39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48483" y="0"/>
            <a:ext cx="8200008" cy="1842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웹 페이지 구성의 </a:t>
            </a:r>
            <a:r>
              <a:rPr lang="en-US" altLang="ko-KR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3 </a:t>
            </a:r>
            <a:r>
              <a:rPr lang="ko-KR" altLang="en-US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요소</a:t>
            </a: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웹 페이지의 구조와 내용 </a:t>
            </a: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- HTML </a:t>
            </a:r>
            <a:endParaRPr lang="ko-KR" altLang="en-US" kern="0" spc="0" dirty="0" smtClean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Arial Unicode MS" panose="020B0604020202020204" pitchFamily="50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웹 페이지의 모양 </a:t>
            </a: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- CSS(Cascading Style Sheet) </a:t>
            </a:r>
            <a:endParaRPr lang="ko-KR" altLang="en-US" kern="0" spc="0" dirty="0" smtClean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Arial Unicode MS" panose="020B0604020202020204" pitchFamily="50" charset="-127"/>
            </a:endParaRPr>
          </a:p>
          <a:p>
            <a:pPr marL="800100" lvl="1" indent="-342900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웹 페이지의 행동 및 응용 프로그램 </a:t>
            </a: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–</a:t>
            </a:r>
            <a:r>
              <a:rPr lang="en-US" altLang="ko-KR" kern="0" spc="0" dirty="0" err="1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Javascript</a:t>
            </a: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와 </a:t>
            </a: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Arial Unicode MS" panose="020B0604020202020204" pitchFamily="50" charset="-127"/>
              </a:rPr>
              <a:t>jQuery</a:t>
            </a:r>
            <a:endParaRPr lang="ko-KR" altLang="en-US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91032" y="1842812"/>
            <a:ext cx="9247574" cy="50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2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2000" kern="0" spc="0" dirty="0" err="1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웹어플리케이션</a:t>
            </a:r>
            <a:r>
              <a:rPr lang="en-US" altLang="ko-KR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(Web Application) </a:t>
            </a:r>
            <a:r>
              <a:rPr lang="ko-KR" altLang="en-US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개발환경에 필요한 </a:t>
            </a:r>
            <a:r>
              <a:rPr lang="ko-KR" altLang="en-US" sz="2000" kern="0" spc="0" dirty="0" err="1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웹언어의</a:t>
            </a:r>
            <a:r>
              <a:rPr lang="ko-KR" altLang="en-US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2000" kern="0" spc="0" dirty="0" smtClean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가지 구성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25709"/>
            <a:ext cx="4787660" cy="21284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HTML5</a:t>
            </a:r>
            <a:r>
              <a:rPr lang="ko-KR" altLang="ko-KR" sz="2400" dirty="0" smtClean="0"/>
              <a:t>의 특징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84671" y="488530"/>
            <a:ext cx="11907329" cy="435133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l"/>
            </a:pPr>
            <a:r>
              <a:rPr lang="ko-KR" altLang="ko-KR" sz="1800" dirty="0" smtClean="0">
                <a:solidFill>
                  <a:srgbClr val="0070C0"/>
                </a:solidFill>
              </a:rPr>
              <a:t>웹 표준으로서의 위상 강화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ko-KR" sz="1600" dirty="0" smtClean="0"/>
              <a:t>다양한 장치뿐만 아니라 운영체제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웹 브라우저의 종류에 상관없이 어떤 환경에서도 정상적으로 동작하는 웹 페이지를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지원</a:t>
            </a:r>
            <a:r>
              <a:rPr lang="en-US" altLang="ko-KR" sz="1600" dirty="0" smtClean="0"/>
              <a:t>(</a:t>
            </a:r>
            <a:r>
              <a:rPr lang="ko-KR" altLang="ko-KR" sz="1600" dirty="0" smtClean="0"/>
              <a:t>비 호환성 문제를 해결</a:t>
            </a:r>
            <a:r>
              <a:rPr lang="en-US" altLang="ko-KR" sz="1600" dirty="0" smtClean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1800" dirty="0" smtClean="0">
                <a:solidFill>
                  <a:srgbClr val="0070C0"/>
                </a:solidFill>
              </a:rPr>
              <a:t>웹 문서의 의미 구조화 지원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ko-KR" sz="1600" dirty="0" err="1" smtClean="0"/>
              <a:t>시맨틱</a:t>
            </a:r>
            <a:r>
              <a:rPr lang="ko-KR" altLang="ko-KR" sz="1600" dirty="0" smtClean="0"/>
              <a:t> 태그를 추가하고 기존 태그들도 의미를 강화함으로써</a:t>
            </a:r>
            <a:r>
              <a:rPr lang="en-US" altLang="ko-KR" sz="1600" dirty="0" smtClean="0"/>
              <a:t> '</a:t>
            </a:r>
            <a:r>
              <a:rPr lang="ko-KR" altLang="ko-KR" sz="1600" dirty="0" err="1" smtClean="0"/>
              <a:t>시맨틱</a:t>
            </a:r>
            <a:r>
              <a:rPr lang="ko-KR" altLang="ko-KR" sz="1600" dirty="0" smtClean="0"/>
              <a:t> 웹</a:t>
            </a:r>
            <a:r>
              <a:rPr lang="en-US" altLang="ko-KR" sz="1600" dirty="0" smtClean="0"/>
              <a:t>' </a:t>
            </a:r>
            <a:r>
              <a:rPr lang="ko-KR" altLang="ko-KR" sz="1600" dirty="0" smtClean="0"/>
              <a:t>개념을 지원</a:t>
            </a:r>
            <a:endParaRPr lang="en-US" altLang="ko-KR" sz="1600" dirty="0" smtClean="0"/>
          </a:p>
          <a:p>
            <a:pPr lvl="0">
              <a:buFont typeface="Wingdings" panose="05000000000000000000" pitchFamily="2" charset="2"/>
              <a:buChar char="l"/>
            </a:pPr>
            <a:r>
              <a:rPr lang="ko-KR" altLang="ko-KR" sz="1800" dirty="0" smtClean="0">
                <a:solidFill>
                  <a:srgbClr val="0070C0"/>
                </a:solidFill>
              </a:rPr>
              <a:t>웹 언어에서 웹 플랫폼으로의 기능 확장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ko-KR" sz="1600" dirty="0" err="1" smtClean="0"/>
              <a:t>플러그인이</a:t>
            </a:r>
            <a:r>
              <a:rPr lang="ko-KR" altLang="ko-KR" sz="1600" dirty="0" smtClean="0"/>
              <a:t> 필요 없도록 다양한 기능의</a:t>
            </a:r>
            <a:r>
              <a:rPr lang="en-US" altLang="ko-KR" sz="1600" dirty="0" smtClean="0"/>
              <a:t> API(HTML</a:t>
            </a:r>
            <a:r>
              <a:rPr lang="ko-KR" altLang="ko-KR" sz="1600" dirty="0" smtClean="0"/>
              <a:t>을 단순한 웹 표현 언어에서 웹 어플리케이션 개발 플랫폼으로 확장</a:t>
            </a:r>
            <a:r>
              <a:rPr lang="en-US" altLang="ko-KR" sz="1600" dirty="0" smtClean="0"/>
              <a:t>)</a:t>
            </a:r>
            <a:r>
              <a:rPr lang="ko-KR" altLang="ko-KR" sz="1600" dirty="0" smtClean="0"/>
              <a:t>를 추가로 제공 </a:t>
            </a:r>
            <a:endParaRPr lang="en-US" altLang="ko-KR" sz="1600" dirty="0" smtClean="0"/>
          </a:p>
          <a:p>
            <a:pPr lvl="1">
              <a:lnSpc>
                <a:spcPct val="120000"/>
              </a:lnSpc>
            </a:pPr>
            <a:r>
              <a:rPr lang="ko-KR" altLang="ko-KR" sz="1600" dirty="0" smtClean="0"/>
              <a:t>웹 페이지 자체가 하나의 애플리케이션이 될 수 있는 환경이 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1800" dirty="0" smtClean="0">
                <a:solidFill>
                  <a:srgbClr val="0070C0"/>
                </a:solidFill>
              </a:rPr>
              <a:t>웹 폼 기능 지원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ko-KR" sz="1600" dirty="0" smtClean="0"/>
              <a:t>다양한 유형의 입력 웹 폼을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통해 </a:t>
            </a:r>
            <a:r>
              <a:rPr lang="ko-KR" altLang="ko-KR" sz="1600" dirty="0" smtClean="0"/>
              <a:t>편리한 입력 인터페이스</a:t>
            </a:r>
            <a:r>
              <a:rPr lang="ko-KR" altLang="en-US" sz="1600" dirty="0" smtClean="0"/>
              <a:t>와</a:t>
            </a:r>
            <a:r>
              <a:rPr lang="ko-KR" altLang="ko-KR" sz="1600" dirty="0" smtClean="0"/>
              <a:t> 데이터 유효성 검증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1800" dirty="0" smtClean="0">
                <a:solidFill>
                  <a:srgbClr val="0070C0"/>
                </a:solidFill>
              </a:rPr>
              <a:t>풍부한 웹 페이지</a:t>
            </a:r>
            <a:r>
              <a:rPr lang="en-US" altLang="ko-KR" sz="1800" dirty="0" smtClean="0">
                <a:solidFill>
                  <a:srgbClr val="0070C0"/>
                </a:solidFill>
              </a:rPr>
              <a:t>(</a:t>
            </a:r>
            <a:r>
              <a:rPr lang="ko-KR" altLang="ko-KR" sz="1800" dirty="0" smtClean="0">
                <a:solidFill>
                  <a:srgbClr val="0070C0"/>
                </a:solidFill>
              </a:rPr>
              <a:t>미디어</a:t>
            </a:r>
            <a:r>
              <a:rPr lang="en-US" altLang="ko-KR" sz="1800" dirty="0" smtClean="0">
                <a:solidFill>
                  <a:srgbClr val="0070C0"/>
                </a:solidFill>
              </a:rPr>
              <a:t>) </a:t>
            </a:r>
            <a:r>
              <a:rPr lang="ko-KR" altLang="ko-KR" sz="1800" dirty="0" smtClean="0">
                <a:solidFill>
                  <a:srgbClr val="0070C0"/>
                </a:solidFill>
              </a:rPr>
              <a:t>기능 지원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1600" dirty="0" smtClean="0"/>
              <a:t>HTML5</a:t>
            </a:r>
            <a:r>
              <a:rPr lang="ko-KR" altLang="ko-KR" sz="1600" dirty="0" smtClean="0"/>
              <a:t>는 캔버스</a:t>
            </a:r>
            <a:r>
              <a:rPr lang="en-US" altLang="ko-KR" sz="1600" dirty="0" smtClean="0"/>
              <a:t>, SVG, </a:t>
            </a:r>
            <a:r>
              <a:rPr lang="ko-KR" altLang="ko-KR" sz="1600" dirty="0" smtClean="0"/>
              <a:t>오디오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비디오 등의 각종 미디어 관련 태그를 제공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1800" dirty="0" err="1" smtClean="0">
                <a:solidFill>
                  <a:srgbClr val="0070C0"/>
                </a:solidFill>
              </a:rPr>
              <a:t>모바일</a:t>
            </a:r>
            <a:r>
              <a:rPr lang="ko-KR" altLang="ko-KR" sz="1800" dirty="0" smtClean="0">
                <a:solidFill>
                  <a:srgbClr val="0070C0"/>
                </a:solidFill>
              </a:rPr>
              <a:t> 웹 어플리케이션 개발 지원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 latinLnBrk="0"/>
            <a:r>
              <a:rPr lang="ko-KR" altLang="ko-KR" sz="1600" dirty="0" smtClean="0"/>
              <a:t>다양한 지원</a:t>
            </a:r>
            <a:r>
              <a:rPr lang="en-US" altLang="ko-KR" sz="1600" dirty="0" smtClean="0"/>
              <a:t> API</a:t>
            </a:r>
            <a:r>
              <a:rPr lang="ko-KR" altLang="ko-KR" sz="1600" dirty="0" smtClean="0"/>
              <a:t>를 통해 </a:t>
            </a:r>
            <a:r>
              <a:rPr lang="ko-KR" altLang="ko-KR" sz="1600" dirty="0" err="1" smtClean="0"/>
              <a:t>네이티브</a:t>
            </a:r>
            <a:r>
              <a:rPr lang="ko-KR" altLang="ko-KR" sz="1600" dirty="0" smtClean="0"/>
              <a:t> 애플리케이션을 어느 수준까지는 대체할 수 있는 </a:t>
            </a:r>
            <a:r>
              <a:rPr lang="ko-KR" altLang="ko-KR" sz="1600" dirty="0" err="1" smtClean="0"/>
              <a:t>모바일</a:t>
            </a:r>
            <a:r>
              <a:rPr lang="ko-KR" altLang="ko-KR" sz="1600" dirty="0" smtClean="0"/>
              <a:t> 웹 애플리케이션을 개발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가능하도록 함</a:t>
            </a:r>
            <a:endParaRPr lang="ko-KR" altLang="ko-KR" sz="1600" dirty="0" smtClean="0"/>
          </a:p>
          <a:p>
            <a:pPr latinLnBrk="0">
              <a:buNone/>
            </a:pPr>
            <a:endParaRPr lang="ko-KR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382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0227" y="0"/>
            <a:ext cx="2037751" cy="33239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0" dirty="0" smtClean="0"/>
              <a:t>HTML5</a:t>
            </a:r>
            <a:endParaRPr lang="en-US" altLang="ko-KR" sz="2400" b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396815" y="457200"/>
            <a:ext cx="10753725" cy="676275"/>
          </a:xfrm>
        </p:spPr>
        <p:txBody>
          <a:bodyPr/>
          <a:lstStyle/>
          <a:p>
            <a:pPr lvl="0"/>
            <a:r>
              <a:rPr lang="ko-KR" altLang="en-US" dirty="0"/>
              <a:t>① </a:t>
            </a:r>
            <a:r>
              <a:rPr lang="en-US" altLang="ko-KR" dirty="0"/>
              <a:t>HTML5 = HTML + CSS + </a:t>
            </a:r>
            <a:r>
              <a:rPr lang="ko-KR" altLang="en-US" dirty="0"/>
              <a:t>자바스크립트 </a:t>
            </a:r>
            <a:r>
              <a:rPr lang="en-US" altLang="ko-KR" dirty="0"/>
              <a:t>API</a:t>
            </a:r>
          </a:p>
          <a:p>
            <a:pPr lvl="0"/>
            <a:r>
              <a:rPr lang="ko-KR" altLang="en-US" dirty="0"/>
              <a:t>② </a:t>
            </a:r>
            <a:r>
              <a:rPr lang="en-US" altLang="ko-KR" dirty="0"/>
              <a:t>HTML5 = </a:t>
            </a:r>
            <a:r>
              <a:rPr lang="ko-KR" altLang="en-US" dirty="0"/>
              <a:t>최신 웹 개발을 위한 다음 세대 웹표준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5121" name="_x95017368" descr="a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2" y="1258276"/>
            <a:ext cx="7468404" cy="55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482704" y="1609279"/>
            <a:ext cx="3073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</a:rPr>
              <a:t>크롬 브라우저에서 게임 </a:t>
            </a:r>
            <a:r>
              <a:rPr lang="ko-KR" altLang="en-US" sz="1200" dirty="0" err="1">
                <a:solidFill>
                  <a:srgbClr val="000000"/>
                </a:solidFill>
              </a:rPr>
              <a:t>앱을</a:t>
            </a:r>
            <a:r>
              <a:rPr lang="ko-KR" altLang="en-US" sz="1200" dirty="0">
                <a:solidFill>
                  <a:srgbClr val="000000"/>
                </a:solidFill>
              </a:rPr>
              <a:t> 실행한 화면</a:t>
            </a:r>
          </a:p>
        </p:txBody>
      </p:sp>
    </p:spTree>
    <p:extLst>
      <p:ext uri="{BB962C8B-B14F-4D97-AF65-F5344CB8AC3E}">
        <p14:creationId xmlns:p14="http://schemas.microsoft.com/office/powerpoint/2010/main" val="6641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83970"/>
            <a:ext cx="5124091" cy="5756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브라우저 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50166" y="5144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ko-KR" dirty="0" smtClean="0"/>
              <a:t>플랫폼이 된 웹 브라우저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ko-KR" dirty="0" smtClean="0"/>
              <a:t>단순한 </a:t>
            </a:r>
            <a:r>
              <a:rPr lang="ko-KR" altLang="ko-KR" dirty="0" err="1" smtClean="0"/>
              <a:t>뷰어</a:t>
            </a:r>
            <a:r>
              <a:rPr lang="en-US" altLang="ko-KR" dirty="0" smtClean="0"/>
              <a:t>(viewer)</a:t>
            </a:r>
            <a:r>
              <a:rPr lang="ko-KR" altLang="ko-KR" dirty="0" smtClean="0"/>
              <a:t>가 아니라 프로그램을 실행할 수 있는 플랫폼</a:t>
            </a:r>
            <a:r>
              <a:rPr lang="en-US" altLang="ko-KR" dirty="0" smtClean="0"/>
              <a:t>(platform)</a:t>
            </a:r>
            <a:r>
              <a:rPr lang="ko-KR" altLang="ko-KR" dirty="0" smtClean="0"/>
              <a:t>으로 간주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'HTML </a:t>
            </a:r>
            <a:r>
              <a:rPr lang="ko-KR" altLang="ko-KR" dirty="0" smtClean="0"/>
              <a:t>페이지</a:t>
            </a:r>
            <a:r>
              <a:rPr lang="en-US" altLang="ko-KR" dirty="0" smtClean="0"/>
              <a:t>'</a:t>
            </a:r>
            <a:r>
              <a:rPr lang="ko-KR" altLang="ko-KR" dirty="0" smtClean="0"/>
              <a:t>라는 프로그램이</a:t>
            </a:r>
            <a:r>
              <a:rPr lang="en-US" altLang="ko-KR" dirty="0" smtClean="0"/>
              <a:t> '</a:t>
            </a:r>
            <a:r>
              <a:rPr lang="ko-KR" altLang="ko-KR" dirty="0" smtClean="0"/>
              <a:t>웹 브라우저</a:t>
            </a:r>
            <a:r>
              <a:rPr lang="en-US" altLang="ko-KR" dirty="0" smtClean="0"/>
              <a:t>'</a:t>
            </a:r>
            <a:r>
              <a:rPr lang="ko-KR" altLang="ko-KR" dirty="0" smtClean="0"/>
              <a:t>라는 운영체제에서 실행되는 것으로 이해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dirty="0" smtClean="0"/>
              <a:t>웹의 목표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ko-KR" dirty="0" smtClean="0"/>
              <a:t>장비</a:t>
            </a:r>
            <a:r>
              <a:rPr lang="en-US" altLang="ko-KR" dirty="0" smtClean="0"/>
              <a:t>, </a:t>
            </a:r>
            <a:r>
              <a:rPr lang="ko-KR" altLang="ko-KR" dirty="0" smtClean="0"/>
              <a:t>환경 등의 차이에도 불구하고 모든 사용자가 제약 없이 접근할 수 있는 정보 공간이 되는 것</a:t>
            </a:r>
            <a:r>
              <a:rPr lang="en-US" altLang="ko-KR" dirty="0" smtClean="0"/>
              <a:t>(Web for All)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1990</a:t>
            </a:r>
            <a:r>
              <a:rPr lang="ko-KR" altLang="ko-KR" dirty="0" smtClean="0"/>
              <a:t>년대 중반 웹 브라우저들이 각자 고유 기술을 경쟁적으로 도입함으로써 비호환성 문제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r>
              <a:rPr lang="en-US" altLang="ko-KR" dirty="0" smtClean="0"/>
              <a:t>=&gt; </a:t>
            </a:r>
            <a:r>
              <a:rPr lang="ko-KR" altLang="ko-KR" dirty="0" smtClean="0"/>
              <a:t>인터넷 </a:t>
            </a:r>
            <a:r>
              <a:rPr lang="ko-KR" altLang="ko-KR" dirty="0" err="1" smtClean="0"/>
              <a:t>익스플로러가</a:t>
            </a:r>
            <a:r>
              <a:rPr lang="ko-KR" altLang="ko-KR" dirty="0" smtClean="0"/>
              <a:t> 시장을 점유하는 동안 비호환성 문제는 더욱 심화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dirty="0" smtClean="0"/>
              <a:t>웹 브라우저 전쟁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ko-KR" dirty="0" smtClean="0"/>
              <a:t>차 웹 브라우저 전쟁</a:t>
            </a:r>
            <a:r>
              <a:rPr lang="en-US" altLang="ko-KR" dirty="0" smtClean="0"/>
              <a:t> :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네스케이프</a:t>
            </a:r>
            <a:r>
              <a:rPr lang="en-US" altLang="ko-KR" dirty="0" smtClean="0"/>
              <a:t> &lt;-&gt;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익스플로러</a:t>
            </a:r>
            <a:r>
              <a:rPr lang="ko-KR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현재는</a:t>
            </a:r>
            <a:r>
              <a:rPr lang="en-US" altLang="ko-KR" dirty="0" smtClean="0"/>
              <a:t> 2</a:t>
            </a:r>
            <a:r>
              <a:rPr lang="ko-KR" altLang="ko-KR" dirty="0" smtClean="0"/>
              <a:t>차 웹 브라우저 전쟁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 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구글사의</a:t>
            </a:r>
            <a:r>
              <a:rPr lang="ko-KR" altLang="ko-KR" dirty="0" smtClean="0"/>
              <a:t> 크롬</a:t>
            </a:r>
            <a:r>
              <a:rPr lang="en-US" altLang="ko-KR" dirty="0" smtClean="0"/>
              <a:t>(Chrome), </a:t>
            </a:r>
            <a:r>
              <a:rPr lang="ko-KR" altLang="ko-KR" dirty="0" smtClean="0"/>
              <a:t>애플사의</a:t>
            </a:r>
            <a:r>
              <a:rPr lang="en-US" altLang="ko-KR" dirty="0" smtClean="0"/>
              <a:t> (Safari), </a:t>
            </a:r>
            <a:r>
              <a:rPr lang="ko-KR" altLang="ko-KR" dirty="0" smtClean="0"/>
              <a:t>모질라 재단의 </a:t>
            </a:r>
            <a:r>
              <a:rPr lang="ko-KR" altLang="ko-KR" dirty="0" err="1" smtClean="0"/>
              <a:t>파이어폭스</a:t>
            </a:r>
            <a:r>
              <a:rPr lang="en-US" altLang="ko-KR" dirty="0" smtClean="0"/>
              <a:t>(Firefox), </a:t>
            </a:r>
            <a:r>
              <a:rPr lang="ko-KR" altLang="ko-KR" dirty="0" smtClean="0"/>
              <a:t>오페라</a:t>
            </a:r>
            <a:r>
              <a:rPr lang="en-US" altLang="ko-KR" dirty="0" smtClean="0"/>
              <a:t>(Opera) &lt;-&gt; </a:t>
            </a:r>
            <a:r>
              <a:rPr lang="ko-KR" altLang="en-US" dirty="0" err="1" smtClean="0"/>
              <a:t>익스플로러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모바일</a:t>
            </a:r>
            <a:r>
              <a:rPr lang="ko-KR" altLang="ko-KR" dirty="0" smtClean="0"/>
              <a:t> 환경의 변화를 틈타 반격을 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8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11160125" cy="5778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주요 웹 브라우저의 종류</a:t>
            </a:r>
            <a:endParaRPr lang="ko-KR" altLang="en-US" sz="2400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415480" y="1196753"/>
          <a:ext cx="9433048" cy="4218086"/>
        </p:xfrm>
        <a:graphic>
          <a:graphicData uri="http://schemas.openxmlformats.org/drawingml/2006/table">
            <a:tbl>
              <a:tblPr/>
              <a:tblGrid>
                <a:gridCol w="1286697"/>
                <a:gridCol w="1008410"/>
                <a:gridCol w="3897581"/>
                <a:gridCol w="911363"/>
                <a:gridCol w="1310317"/>
                <a:gridCol w="1018680"/>
              </a:tblGrid>
              <a:tr h="648071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브라우저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제조사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특징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최신버전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HTML5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지원율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로고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  <a:tr h="822474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익스플로러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마이크로소프트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가장 범용적인 브라우저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액티브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-X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기술 지원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보안이 취약하고 웹 표준 준수율 낮음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11.0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69%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endParaRPr lang="en-US" sz="1400" ker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856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크롬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구글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가볍고 빠른 브라우저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안드로이드 호환성으로 최근 점유율 향상됨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39.0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92%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endParaRPr lang="en-US" sz="1400" ker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474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파이어폭스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모질라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공개 코드로 개발중인 점유율 높은 브라우저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빠른 속도와 보안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프라이버시에 강점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33.0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81%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endParaRPr lang="en-US" sz="1400" ker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856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사파리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애플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간결한 디자인과 독특한 기능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모바일용으로 많이 사용됨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8.0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72%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endParaRPr lang="en-US" sz="1400" ker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355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오페라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오페라소프트웨어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작은 용량과 빠른 속도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오랜 역사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Times New Roman"/>
                        </a:rPr>
                        <a:t>모바일용으로 사용됨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Times New Roman"/>
                        </a:rPr>
                        <a:t>24.0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90%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endParaRPr lang="en-US" sz="1400" ker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399" name="Object 15"/>
          <p:cNvGraphicFramePr>
            <a:graphicFrameLocks noChangeAspect="1"/>
          </p:cNvGraphicFramePr>
          <p:nvPr/>
        </p:nvGraphicFramePr>
        <p:xfrm>
          <a:off x="10128448" y="1988840"/>
          <a:ext cx="516350" cy="467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비트맵 이미지" r:id="rId3" imgW="438095" imgH="390580" progId="PBrush">
                  <p:embed/>
                </p:oleObj>
              </mc:Choice>
              <mc:Fallback>
                <p:oleObj name="비트맵 이미지" r:id="rId3" imgW="438095" imgH="39058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448" y="1988840"/>
                        <a:ext cx="516350" cy="467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14"/>
          <p:cNvGraphicFramePr>
            <a:graphicFrameLocks noChangeAspect="1"/>
          </p:cNvGraphicFramePr>
          <p:nvPr/>
        </p:nvGraphicFramePr>
        <p:xfrm>
          <a:off x="10128448" y="2708920"/>
          <a:ext cx="516350" cy="467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비트맵 이미지" r:id="rId5" imgW="438095" imgH="400000" progId="PBrush">
                  <p:embed/>
                </p:oleObj>
              </mc:Choice>
              <mc:Fallback>
                <p:oleObj name="비트맵 이미지" r:id="rId5" imgW="438095" imgH="40000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448" y="2708920"/>
                        <a:ext cx="516350" cy="467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13"/>
          <p:cNvGraphicFramePr>
            <a:graphicFrameLocks noChangeAspect="1"/>
          </p:cNvGraphicFramePr>
          <p:nvPr/>
        </p:nvGraphicFramePr>
        <p:xfrm>
          <a:off x="10200456" y="3429000"/>
          <a:ext cx="479468" cy="45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비트맵 이미지" r:id="rId7" imgW="419048" imgH="400000" progId="PBrush">
                  <p:embed/>
                </p:oleObj>
              </mc:Choice>
              <mc:Fallback>
                <p:oleObj name="비트맵 이미지" r:id="rId7" imgW="419048" imgH="40000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3429000"/>
                        <a:ext cx="479468" cy="454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10200456" y="4149080"/>
          <a:ext cx="516350" cy="5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비트맵 이미지" r:id="rId9" imgW="400000" imgH="390580" progId="PBrush">
                  <p:embed/>
                </p:oleObj>
              </mc:Choice>
              <mc:Fallback>
                <p:oleObj name="비트맵 이미지" r:id="rId9" imgW="400000" imgH="39058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4149080"/>
                        <a:ext cx="516350" cy="51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1"/>
          <p:cNvGraphicFramePr>
            <a:graphicFrameLocks noChangeAspect="1"/>
          </p:cNvGraphicFramePr>
          <p:nvPr/>
        </p:nvGraphicFramePr>
        <p:xfrm>
          <a:off x="10200456" y="4797152"/>
          <a:ext cx="50405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비트맵 이미지" r:id="rId11" imgW="400000" imgH="400000" progId="PBrush">
                  <p:embed/>
                </p:oleObj>
              </mc:Choice>
              <mc:Fallback>
                <p:oleObj name="비트맵 이미지" r:id="rId11" imgW="400000" imgH="40000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0456" y="4797152"/>
                        <a:ext cx="504056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6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56891" y="2065853"/>
            <a:ext cx="1066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웹브라우저들</a:t>
            </a:r>
            <a:r>
              <a:rPr lang="ko-KR" altLang="en-US" dirty="0" smtClean="0"/>
              <a:t> 에서는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언어 해석기의 역할을 수행하면서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작성된 </a:t>
            </a:r>
            <a:r>
              <a:rPr lang="ko-KR" altLang="en-US" dirty="0" err="1" smtClean="0"/>
              <a:t>웹문서</a:t>
            </a:r>
            <a:r>
              <a:rPr lang="ko-KR" altLang="en-US" dirty="0" smtClean="0"/>
              <a:t> 혹은 </a:t>
            </a:r>
            <a:r>
              <a:rPr lang="ko-KR" altLang="en-US" dirty="0" err="1" smtClean="0"/>
              <a:t>웹페이지의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언어를 번역해서 화면에 그 결과를 출력하게 되는 것이다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9689" y="126861"/>
            <a:ext cx="109354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 err="1" smtClean="0"/>
              <a:t>웹브라우저의</a:t>
            </a:r>
            <a:r>
              <a:rPr lang="ko-KR" altLang="en-US" sz="2400" dirty="0" smtClean="0"/>
              <a:t> 역할 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400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 웹 문서는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언어로 작성되어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여러 가지 명령어를 이용해서 인터넷에 문자와 그림을 표현하거나 하이퍼링크로 </a:t>
            </a:r>
            <a:r>
              <a:rPr lang="ko-KR" altLang="en-US" dirty="0" err="1" smtClean="0"/>
              <a:t>웹문서와</a:t>
            </a:r>
            <a:r>
              <a:rPr lang="ko-KR" altLang="en-US" dirty="0" smtClean="0"/>
              <a:t> 멀티미디어파일 등을 연결한다</a:t>
            </a:r>
            <a:r>
              <a:rPr lang="en-US" altLang="ko-KR" dirty="0" smtClean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HTML</a:t>
            </a:r>
            <a:r>
              <a:rPr lang="ko-KR" altLang="en-US" dirty="0" smtClean="0"/>
              <a:t>로 작성된 문서는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htm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.html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확장자로</a:t>
            </a:r>
            <a:r>
              <a:rPr lang="ko-KR" altLang="en-US" dirty="0" smtClean="0"/>
              <a:t> 저장하는데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사용자는 </a:t>
            </a:r>
            <a:r>
              <a:rPr lang="ko-KR" altLang="en-US" dirty="0" err="1" smtClean="0"/>
              <a:t>웹브라우저를</a:t>
            </a:r>
            <a:r>
              <a:rPr lang="ko-KR" altLang="en-US" dirty="0" smtClean="0"/>
              <a:t> 통해 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언어가 번역된 결과를 화면에서 보게 되는 것이다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99071" y="40716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387157704" descr="EMB00004b406a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9" y="4187946"/>
            <a:ext cx="11399289" cy="106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6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" y="115888"/>
            <a:ext cx="2863970" cy="33268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000" dirty="0" smtClean="0"/>
              <a:t>웹 브라우저 엔진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22232" y="448574"/>
            <a:ext cx="11610975" cy="2147977"/>
          </a:xfrm>
        </p:spPr>
        <p:txBody>
          <a:bodyPr/>
          <a:lstStyle/>
          <a:p>
            <a:pPr latinLnBrk="0">
              <a:buFont typeface="Wingdings" panose="05000000000000000000" pitchFamily="2" charset="2"/>
              <a:buChar char="l"/>
            </a:pPr>
            <a:r>
              <a:rPr lang="ko-KR" altLang="ko-KR" sz="2000" dirty="0" smtClean="0"/>
              <a:t>웹 브라우저</a:t>
            </a:r>
            <a:endParaRPr lang="en-US" altLang="ko-KR" sz="2000" dirty="0" smtClean="0"/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단순한 번역기</a:t>
            </a:r>
            <a:r>
              <a:rPr lang="en-US" altLang="ko-KR" sz="1600" dirty="0" smtClean="0"/>
              <a:t>(interpreter) </a:t>
            </a:r>
            <a:r>
              <a:rPr lang="ko-KR" altLang="ko-KR" sz="1600" dirty="0" smtClean="0"/>
              <a:t>이상의 역할을 수행</a:t>
            </a:r>
            <a:endParaRPr lang="en-US" altLang="ko-KR" sz="1600" dirty="0" smtClean="0"/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HTML, CSS, </a:t>
            </a:r>
            <a:r>
              <a:rPr lang="ko-KR" altLang="ko-KR" sz="1600" dirty="0" smtClean="0"/>
              <a:t>자바스크립트 코드를 받아 해석하고 처리하는 기능을 수행</a:t>
            </a:r>
            <a:endParaRPr lang="en-US" altLang="ko-KR" sz="1600" dirty="0" smtClean="0"/>
          </a:p>
          <a:p>
            <a:pPr lvl="1" latinLnBrk="0"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내부에 웹 브라우저 엔진을 가</a:t>
            </a:r>
            <a:r>
              <a:rPr lang="ko-KR" altLang="en-US" sz="1600" dirty="0" smtClean="0"/>
              <a:t>짐</a:t>
            </a:r>
            <a:endParaRPr lang="en-US" altLang="ko-KR" dirty="0" smtClean="0"/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ko-KR" sz="2000" dirty="0" smtClean="0"/>
              <a:t>웹 브라우저 엔진 기본 요소</a:t>
            </a:r>
            <a:endParaRPr lang="en-US" altLang="ko-KR" sz="2000" dirty="0" smtClean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3978" y="2140304"/>
            <a:ext cx="6955954" cy="4044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50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11160125" cy="5778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브라우저의 내부 엔진에 의해</a:t>
            </a:r>
            <a:r>
              <a:rPr lang="en-US" altLang="ko-KR" sz="2400" dirty="0" smtClean="0"/>
              <a:t> HTML </a:t>
            </a:r>
            <a:r>
              <a:rPr lang="ko-KR" altLang="ko-KR" sz="2400" dirty="0" smtClean="0"/>
              <a:t>문서가 처리되는 과정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08498" y="627392"/>
            <a:ext cx="11375186" cy="3219989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l"/>
            </a:pPr>
            <a:r>
              <a:rPr lang="en-US" altLang="ko-KR" sz="1800" dirty="0" smtClean="0"/>
              <a:t>DOM </a:t>
            </a:r>
            <a:r>
              <a:rPr lang="ko-KR" altLang="ko-KR" sz="1800" dirty="0" smtClean="0"/>
              <a:t>트리 구성</a:t>
            </a:r>
            <a:r>
              <a:rPr lang="en-US" altLang="ko-KR" sz="1800" dirty="0" smtClean="0"/>
              <a:t> : DOM </a:t>
            </a:r>
            <a:r>
              <a:rPr lang="ko-KR" altLang="ko-KR" sz="1800" dirty="0" smtClean="0"/>
              <a:t>파서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HTML </a:t>
            </a:r>
            <a:r>
              <a:rPr lang="ko-KR" altLang="ko-KR" sz="1600" dirty="0" smtClean="0"/>
              <a:t>문서를 파서</a:t>
            </a:r>
            <a:r>
              <a:rPr lang="en-US" altLang="ko-KR" sz="1600" dirty="0" smtClean="0"/>
              <a:t>(parser)</a:t>
            </a:r>
            <a:r>
              <a:rPr lang="ko-KR" altLang="ko-KR" sz="1600" dirty="0" smtClean="0"/>
              <a:t>를 통해 </a:t>
            </a:r>
            <a:r>
              <a:rPr lang="ko-KR" altLang="ko-KR" sz="1600" dirty="0" err="1" smtClean="0"/>
              <a:t>파싱해서</a:t>
            </a:r>
            <a:r>
              <a:rPr lang="ko-KR" altLang="ko-KR" sz="1600" dirty="0" smtClean="0"/>
              <a:t> 메모리에</a:t>
            </a:r>
            <a:r>
              <a:rPr lang="en-US" altLang="ko-KR" sz="1600" dirty="0" smtClean="0"/>
              <a:t> 'DOM(Document Object Model) </a:t>
            </a:r>
            <a:r>
              <a:rPr lang="ko-KR" altLang="ko-KR" sz="1600" dirty="0" smtClean="0"/>
              <a:t>트리</a:t>
            </a:r>
            <a:r>
              <a:rPr lang="en-US" altLang="ko-KR" sz="1600" dirty="0" smtClean="0"/>
              <a:t>'</a:t>
            </a:r>
            <a:r>
              <a:rPr lang="ko-KR" altLang="ko-KR" sz="1600" dirty="0" smtClean="0"/>
              <a:t>라는 내부 </a:t>
            </a:r>
            <a:r>
              <a:rPr lang="ko-KR" altLang="ko-KR" sz="1600" dirty="0" err="1" smtClean="0"/>
              <a:t>트리를</a:t>
            </a:r>
            <a:r>
              <a:rPr lang="ko-KR" altLang="ko-KR" sz="1600" dirty="0" smtClean="0"/>
              <a:t> 구성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ko-KR" sz="1800" dirty="0" err="1" smtClean="0"/>
              <a:t>렌더</a:t>
            </a:r>
            <a:r>
              <a:rPr lang="ko-KR" altLang="ko-KR" sz="1800" dirty="0" smtClean="0"/>
              <a:t> 트리 구성</a:t>
            </a:r>
            <a:r>
              <a:rPr lang="en-US" altLang="ko-KR" sz="1800" dirty="0" smtClean="0"/>
              <a:t> : </a:t>
            </a:r>
            <a:r>
              <a:rPr lang="ko-KR" altLang="ko-KR" sz="1800" dirty="0" err="1" smtClean="0"/>
              <a:t>렌더</a:t>
            </a:r>
            <a:r>
              <a:rPr lang="ko-KR" altLang="ko-KR" sz="1800" dirty="0" smtClean="0"/>
              <a:t> 엔진</a:t>
            </a:r>
            <a:endParaRPr lang="en-US" altLang="ko-KR" sz="1800" dirty="0" smtClean="0"/>
          </a:p>
          <a:p>
            <a:pPr lvl="1"/>
            <a:r>
              <a:rPr lang="ko-KR" altLang="ko-KR" sz="1600" dirty="0" err="1" smtClean="0"/>
              <a:t>렌더</a:t>
            </a:r>
            <a:r>
              <a:rPr lang="ko-KR" altLang="ko-KR" sz="1600" dirty="0" smtClean="0"/>
              <a:t> 트리</a:t>
            </a:r>
            <a:r>
              <a:rPr lang="en-US" altLang="ko-KR" sz="1600" dirty="0" smtClean="0"/>
              <a:t>(DOM </a:t>
            </a:r>
            <a:r>
              <a:rPr lang="ko-KR" altLang="ko-KR" sz="1600" dirty="0" smtClean="0"/>
              <a:t>트리 중에서 화면에 보여지는 </a:t>
            </a:r>
            <a:r>
              <a:rPr lang="ko-KR" altLang="ko-KR" sz="1600" dirty="0" err="1" smtClean="0"/>
              <a:t>엘리먼트만을</a:t>
            </a:r>
            <a:r>
              <a:rPr lang="ko-KR" altLang="ko-KR" sz="1600" dirty="0" smtClean="0"/>
              <a:t> 선별해서 만든 내부 저장 구조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CSS </a:t>
            </a:r>
            <a:r>
              <a:rPr lang="ko-KR" altLang="ko-KR" sz="1600" dirty="0" smtClean="0"/>
              <a:t>스타일 내용을 분석하여 </a:t>
            </a:r>
            <a:r>
              <a:rPr lang="ko-KR" altLang="ko-KR" sz="1600" dirty="0" err="1" smtClean="0"/>
              <a:t>렌더</a:t>
            </a:r>
            <a:r>
              <a:rPr lang="ko-KR" altLang="ko-KR" sz="1600" dirty="0" smtClean="0"/>
              <a:t> </a:t>
            </a:r>
            <a:r>
              <a:rPr lang="ko-KR" altLang="ko-KR" sz="1600" dirty="0" err="1" smtClean="0"/>
              <a:t>트리가</a:t>
            </a:r>
            <a:r>
              <a:rPr lang="ko-KR" altLang="ko-KR" sz="1600" dirty="0" smtClean="0"/>
              <a:t> 완성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  <a:p>
            <a:pPr lvl="0">
              <a:buFont typeface="Wingdings" panose="05000000000000000000" pitchFamily="2" charset="2"/>
              <a:buChar char="l"/>
            </a:pPr>
            <a:r>
              <a:rPr lang="ko-KR" altLang="ko-KR" sz="1800" dirty="0" smtClean="0"/>
              <a:t>레이아웃 구성</a:t>
            </a:r>
            <a:endParaRPr lang="en-US" altLang="ko-KR" sz="1800" dirty="0" smtClean="0"/>
          </a:p>
          <a:p>
            <a:pPr lvl="1"/>
            <a:r>
              <a:rPr lang="ko-KR" altLang="ko-KR" sz="1600" dirty="0" smtClean="0"/>
              <a:t>구성된 </a:t>
            </a:r>
            <a:r>
              <a:rPr lang="ko-KR" altLang="ko-KR" sz="1600" dirty="0" err="1" smtClean="0"/>
              <a:t>렌더</a:t>
            </a:r>
            <a:r>
              <a:rPr lang="ko-KR" altLang="ko-KR" sz="1600" dirty="0" smtClean="0"/>
              <a:t> </a:t>
            </a:r>
            <a:r>
              <a:rPr lang="ko-KR" altLang="ko-KR" sz="1600" dirty="0" err="1" smtClean="0"/>
              <a:t>트리를</a:t>
            </a:r>
            <a:r>
              <a:rPr lang="ko-KR" altLang="ko-KR" sz="1600" dirty="0" smtClean="0"/>
              <a:t> 웹 브라우저 화면의 지정된 영역에 </a:t>
            </a:r>
            <a:r>
              <a:rPr lang="ko-KR" altLang="ko-KR" sz="1600" dirty="0" err="1" smtClean="0"/>
              <a:t>매핑하여</a:t>
            </a:r>
            <a:r>
              <a:rPr lang="ko-KR" altLang="ko-KR" sz="1600" dirty="0" smtClean="0"/>
              <a:t> 배치함으로써 레이아웃</a:t>
            </a:r>
            <a:r>
              <a:rPr lang="en-US" altLang="ko-KR" sz="1600" dirty="0" smtClean="0"/>
              <a:t>(layout)</a:t>
            </a:r>
            <a:r>
              <a:rPr lang="ko-KR" altLang="ko-KR" sz="1600" dirty="0" smtClean="0"/>
              <a:t>을 구성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CSS </a:t>
            </a:r>
            <a:r>
              <a:rPr lang="ko-KR" altLang="ko-KR" sz="1600" dirty="0" smtClean="0"/>
              <a:t>스타일이 분석되어 적용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  <a:p>
            <a:pPr lvl="0">
              <a:buFont typeface="Wingdings" panose="05000000000000000000" pitchFamily="2" charset="2"/>
              <a:buChar char="l"/>
            </a:pPr>
            <a:r>
              <a:rPr lang="ko-KR" altLang="ko-KR" sz="1800" dirty="0" smtClean="0"/>
              <a:t>페인팅</a:t>
            </a:r>
            <a:r>
              <a:rPr lang="en-US" altLang="ko-KR" sz="1800" dirty="0" smtClean="0"/>
              <a:t> : </a:t>
            </a:r>
            <a:r>
              <a:rPr lang="ko-KR" altLang="en-US" sz="1800" dirty="0" err="1" smtClean="0"/>
              <a:t>페인터</a:t>
            </a:r>
            <a:endParaRPr lang="en-US" altLang="ko-KR" sz="1800" dirty="0" smtClean="0"/>
          </a:p>
          <a:p>
            <a:pPr lvl="1"/>
            <a:r>
              <a:rPr lang="ko-KR" altLang="ko-KR" sz="1600" dirty="0" smtClean="0"/>
              <a:t>구성된 레이아웃을 실제 화면의 브라우저 창에 표현</a:t>
            </a:r>
          </a:p>
          <a:p>
            <a:endParaRPr lang="ko-KR" altLang="ko-KR" dirty="0" smtClean="0"/>
          </a:p>
          <a:p>
            <a:pPr lvl="0"/>
            <a:endParaRPr lang="ko-KR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9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" y="115888"/>
            <a:ext cx="5952226" cy="5778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ko-KR" sz="2400" dirty="0" smtClean="0"/>
              <a:t>웹 브라우저 엔진</a:t>
            </a:r>
            <a:r>
              <a:rPr lang="ko-KR" altLang="en-US" sz="2400" dirty="0" smtClean="0"/>
              <a:t>의 종류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73991" y="627392"/>
            <a:ext cx="9856937" cy="32631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1800" dirty="0" smtClean="0"/>
              <a:t>웹 브라우저 엔진</a:t>
            </a:r>
            <a:endParaRPr lang="en-US" altLang="ko-KR" sz="1800" dirty="0" smtClean="0"/>
          </a:p>
          <a:p>
            <a:pPr lvl="1"/>
            <a:r>
              <a:rPr lang="ko-KR" altLang="ko-KR" sz="1600" dirty="0" smtClean="0"/>
              <a:t>웹 브라우저의 핵심</a:t>
            </a:r>
            <a:endParaRPr lang="en-US" altLang="ko-KR" sz="1600" dirty="0" smtClean="0"/>
          </a:p>
          <a:p>
            <a:pPr lvl="1"/>
            <a:r>
              <a:rPr lang="ko-KR" altLang="ko-KR" sz="1600" dirty="0" smtClean="0"/>
              <a:t>개발 난이도가 높은 다양한 코드와 기술 요소들이 결합된 모듈 소프트웨어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브라우저는 </a:t>
            </a:r>
            <a:r>
              <a:rPr lang="ko-KR" altLang="ko-KR" sz="1600" dirty="0" smtClean="0"/>
              <a:t>내부적으로는 다음 </a:t>
            </a:r>
            <a:r>
              <a:rPr lang="ko-KR" altLang="en-US" sz="1600" dirty="0" smtClean="0"/>
              <a:t>핵심 </a:t>
            </a:r>
            <a:r>
              <a:rPr lang="ko-KR" altLang="ko-KR" sz="1600" dirty="0" smtClean="0"/>
              <a:t>엔진 </a:t>
            </a:r>
            <a:r>
              <a:rPr lang="ko-KR" altLang="en-US" sz="1600" dirty="0" smtClean="0"/>
              <a:t>중 하나</a:t>
            </a:r>
            <a:r>
              <a:rPr lang="ko-KR" altLang="ko-KR" sz="1600" dirty="0" smtClean="0"/>
              <a:t>에 각기 다른 부속 기능과 스킨 등을 추가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 lvl="1"/>
            <a:endParaRPr lang="en-US" altLang="ko-KR" dirty="0" smtClean="0"/>
          </a:p>
          <a:p>
            <a:pPr lvl="0" latinLnBrk="0">
              <a:buFont typeface="Wingdings" panose="05000000000000000000" pitchFamily="2" charset="2"/>
              <a:buChar char="l"/>
            </a:pPr>
            <a:r>
              <a:rPr lang="ko-KR" altLang="ko-KR" sz="1800" dirty="0" smtClean="0"/>
              <a:t>웹 브라우저 엔진</a:t>
            </a:r>
            <a:r>
              <a:rPr lang="ko-KR" altLang="en-US" sz="1800" dirty="0" smtClean="0"/>
              <a:t>의 종류</a:t>
            </a:r>
            <a:endParaRPr lang="en-US" altLang="ko-KR" sz="1800" dirty="0" smtClean="0"/>
          </a:p>
          <a:p>
            <a:pPr lvl="1" latinLnBrk="0"/>
            <a:r>
              <a:rPr lang="ko-KR" altLang="ko-KR" sz="1600" dirty="0" err="1" smtClean="0"/>
              <a:t>게코</a:t>
            </a:r>
            <a:r>
              <a:rPr lang="en-US" altLang="ko-KR" sz="1600" dirty="0" smtClean="0"/>
              <a:t>(Gecko) - </a:t>
            </a:r>
            <a:r>
              <a:rPr lang="ko-KR" altLang="ko-KR" sz="1600" dirty="0" smtClean="0"/>
              <a:t>모질라 </a:t>
            </a:r>
            <a:r>
              <a:rPr lang="ko-KR" altLang="ko-KR" sz="1600" dirty="0" err="1" smtClean="0"/>
              <a:t>파이어폭스</a:t>
            </a:r>
            <a:r>
              <a:rPr lang="en-US" altLang="ko-KR" sz="1600" dirty="0" smtClean="0"/>
              <a:t>(Firefox), </a:t>
            </a:r>
            <a:r>
              <a:rPr lang="ko-KR" altLang="ko-KR" sz="1600" dirty="0" smtClean="0"/>
              <a:t>모질라 </a:t>
            </a:r>
            <a:r>
              <a:rPr lang="ko-KR" altLang="ko-KR" sz="1600" dirty="0" err="1" smtClean="0"/>
              <a:t>파이어폭스</a:t>
            </a:r>
            <a:r>
              <a:rPr lang="ko-KR" altLang="ko-KR" sz="1600" dirty="0" smtClean="0"/>
              <a:t> </a:t>
            </a:r>
            <a:r>
              <a:rPr lang="ko-KR" altLang="ko-KR" sz="1600" dirty="0" err="1" smtClean="0"/>
              <a:t>모바일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Fennac</a:t>
            </a:r>
            <a:r>
              <a:rPr lang="en-US" altLang="ko-KR" sz="1600" dirty="0" smtClean="0"/>
              <a:t>)</a:t>
            </a:r>
            <a:endParaRPr lang="ko-KR" altLang="ko-KR" sz="1600" dirty="0" smtClean="0"/>
          </a:p>
          <a:p>
            <a:pPr lvl="1" latinLnBrk="0"/>
            <a:r>
              <a:rPr lang="ko-KR" altLang="ko-KR" sz="1600" dirty="0" err="1" smtClean="0"/>
              <a:t>웹킷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Webkit</a:t>
            </a:r>
            <a:r>
              <a:rPr lang="en-US" altLang="ko-KR" sz="1600" dirty="0" smtClean="0"/>
              <a:t>) - </a:t>
            </a:r>
            <a:r>
              <a:rPr lang="ko-KR" altLang="ko-KR" sz="1600" dirty="0" smtClean="0"/>
              <a:t>애플 사파리</a:t>
            </a:r>
            <a:r>
              <a:rPr lang="en-US" altLang="ko-KR" sz="1600" dirty="0" smtClean="0"/>
              <a:t>(Safari), </a:t>
            </a:r>
            <a:r>
              <a:rPr lang="ko-KR" altLang="ko-KR" sz="1600" dirty="0" smtClean="0"/>
              <a:t>애플 사파리 </a:t>
            </a:r>
            <a:r>
              <a:rPr lang="ko-KR" altLang="ko-KR" sz="1600" dirty="0" err="1" smtClean="0"/>
              <a:t>모바일</a:t>
            </a:r>
            <a:r>
              <a:rPr lang="en-US" altLang="ko-KR" sz="1600" dirty="0" smtClean="0"/>
              <a:t>(Safari Mobile), </a:t>
            </a:r>
            <a:r>
              <a:rPr lang="ko-KR" altLang="ko-KR" sz="1600" dirty="0" err="1" smtClean="0"/>
              <a:t>구글</a:t>
            </a:r>
            <a:r>
              <a:rPr lang="ko-KR" altLang="ko-KR" sz="1600" dirty="0" smtClean="0"/>
              <a:t> 크롬</a:t>
            </a:r>
            <a:r>
              <a:rPr lang="en-US" altLang="ko-KR" sz="1600" dirty="0" smtClean="0"/>
              <a:t>(Chrome)</a:t>
            </a:r>
            <a:endParaRPr lang="ko-KR" altLang="ko-KR" sz="1600" dirty="0" smtClean="0"/>
          </a:p>
          <a:p>
            <a:pPr lvl="1" latinLnBrk="0"/>
            <a:r>
              <a:rPr lang="ko-KR" altLang="ko-KR" sz="1600" dirty="0" err="1" smtClean="0"/>
              <a:t>트라이던트</a:t>
            </a:r>
            <a:r>
              <a:rPr lang="en-US" altLang="ko-KR" sz="1600" dirty="0" smtClean="0"/>
              <a:t>(Trident) - </a:t>
            </a:r>
            <a:r>
              <a:rPr lang="ko-KR" altLang="ko-KR" sz="1600" dirty="0" smtClean="0"/>
              <a:t>마이크로소프트의 인터넷 </a:t>
            </a:r>
            <a:r>
              <a:rPr lang="ko-KR" altLang="ko-KR" sz="1600" dirty="0" err="1" smtClean="0"/>
              <a:t>익스플로러</a:t>
            </a:r>
            <a:r>
              <a:rPr lang="en-US" altLang="ko-KR" sz="1600" dirty="0" smtClean="0"/>
              <a:t>(IE), IE Mobile</a:t>
            </a:r>
            <a:endParaRPr lang="ko-KR" altLang="ko-KR" sz="1600" dirty="0" smtClean="0"/>
          </a:p>
          <a:p>
            <a:pPr lvl="1" latinLnBrk="0"/>
            <a:r>
              <a:rPr lang="ko-KR" altLang="ko-KR" sz="1600" dirty="0" err="1" smtClean="0"/>
              <a:t>프레스토</a:t>
            </a:r>
            <a:r>
              <a:rPr lang="en-US" altLang="ko-KR" sz="1600" dirty="0" smtClean="0"/>
              <a:t>(Presto) – </a:t>
            </a:r>
            <a:r>
              <a:rPr lang="ko-KR" altLang="ko-KR" sz="1600" dirty="0" smtClean="0"/>
              <a:t>오페라소프트웨어의 오페라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313" y="-35308"/>
            <a:ext cx="8184311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</a:rPr>
              <a:t>● </a:t>
            </a:r>
            <a:r>
              <a:rPr lang="en-US" altLang="ko-KR" sz="1400" b="1" kern="0" dirty="0">
                <a:solidFill>
                  <a:srgbClr val="000000"/>
                </a:solidFill>
              </a:rPr>
              <a:t>2015</a:t>
            </a:r>
            <a:r>
              <a:rPr lang="ko-KR" altLang="en-US" sz="1400" b="1" kern="0" dirty="0">
                <a:solidFill>
                  <a:srgbClr val="000000"/>
                </a:solidFill>
              </a:rPr>
              <a:t>년 </a:t>
            </a:r>
            <a:r>
              <a:rPr lang="en-US" altLang="ko-KR" sz="1400" b="1" kern="0" dirty="0">
                <a:solidFill>
                  <a:srgbClr val="000000"/>
                </a:solidFill>
              </a:rPr>
              <a:t>12</a:t>
            </a:r>
            <a:r>
              <a:rPr lang="ko-KR" altLang="en-US" sz="1400" b="1" kern="0" dirty="0">
                <a:solidFill>
                  <a:srgbClr val="000000"/>
                </a:solidFill>
              </a:rPr>
              <a:t>월 한국산학연협회 선정 우수산학연협력 전문가 선정</a:t>
            </a:r>
            <a:r>
              <a:rPr lang="en-US" altLang="ko-KR" sz="1400" b="1" kern="0" dirty="0">
                <a:solidFill>
                  <a:srgbClr val="000000"/>
                </a:solidFill>
              </a:rPr>
              <a:t>(</a:t>
            </a:r>
            <a:r>
              <a:rPr lang="ko-KR" altLang="en-US" sz="1400" b="1" kern="0" dirty="0">
                <a:solidFill>
                  <a:srgbClr val="000000"/>
                </a:solidFill>
              </a:rPr>
              <a:t>문화일보 기사게재</a:t>
            </a:r>
            <a:r>
              <a:rPr lang="en-US" altLang="ko-KR" sz="1400" b="1" kern="0" dirty="0">
                <a:solidFill>
                  <a:srgbClr val="000000"/>
                </a:solidFill>
              </a:rPr>
              <a:t>)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9" y="401735"/>
            <a:ext cx="4474234" cy="6322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19" y="621102"/>
            <a:ext cx="4257359" cy="61027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66665" y="231252"/>
            <a:ext cx="4373313" cy="389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</a:rPr>
              <a:t>● 시사매거진 차세대 </a:t>
            </a:r>
            <a:r>
              <a:rPr lang="en-US" altLang="ko-KR" sz="1400" b="1" kern="0" dirty="0">
                <a:solidFill>
                  <a:srgbClr val="000000"/>
                </a:solidFill>
              </a:rPr>
              <a:t>IT </a:t>
            </a:r>
            <a:r>
              <a:rPr lang="ko-KR" altLang="en-US" sz="1400" b="1" kern="0" dirty="0">
                <a:solidFill>
                  <a:srgbClr val="000000"/>
                </a:solidFill>
              </a:rPr>
              <a:t>핵심기술 소개 특집 기사화</a:t>
            </a:r>
            <a:endParaRPr lang="ko-KR" altLang="en-US" sz="14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96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6597" y="2891865"/>
            <a:ext cx="103430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평가기준</a:t>
            </a: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과제는 단순한 웹 서핑을 통한 카피가 아닌 </a:t>
            </a:r>
            <a:r>
              <a:rPr kumimoji="1" lang="ko-KR" altLang="en-US" sz="1400" b="1" kern="0" dirty="0">
                <a:solidFill>
                  <a:srgbClr val="3333C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창의적인 아이디어를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요구한다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인터넷에서 단순 복사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kumimoji="1" lang="ko-KR" altLang="en-US" sz="1400" b="1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레포트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뱅크와 같은 포털 사이트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or </a:t>
            </a:r>
            <a:r>
              <a:rPr kumimoji="1" lang="ko-KR" altLang="en-US" sz="1400" b="1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네이버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지식 검색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하거나 부정행위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(Cheating)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 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처리 한다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endParaRPr kumimoji="1" lang="en-US" altLang="ko-KR" sz="1400" b="1" kern="0" dirty="0" smtClean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만일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kumimoji="1" lang="ko-KR" altLang="en-US" sz="1400" b="1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레포트가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부가될 때에는 반드시 </a:t>
            </a:r>
            <a:r>
              <a:rPr kumimoji="1" lang="ko-KR" altLang="en-US" sz="1400" b="1" u="sng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참고문헌을 표기해야 한다</a:t>
            </a:r>
            <a:r>
              <a:rPr kumimoji="1" lang="en-US" altLang="ko-KR" sz="1400" b="1" u="sng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 fontAlgn="base">
              <a:spcAft>
                <a:spcPct val="0"/>
              </a:spcAft>
              <a:buFont typeface="Wingdings" pitchFamily="2" charset="2"/>
              <a:buChar char="n"/>
              <a:defRPr/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과제의 평가항목은 </a:t>
            </a:r>
          </a:p>
          <a:p>
            <a:pPr lvl="1" fontAlgn="base">
              <a:spcAft>
                <a:spcPct val="0"/>
              </a:spcAft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창의성이 있고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체계적인가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kumimoji="1" lang="ko-KR" altLang="en-US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 fontAlgn="base">
              <a:spcAft>
                <a:spcPct val="0"/>
              </a:spcAft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능동적으로 작성했는가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kumimoji="1" lang="ko-KR" altLang="en-US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 fontAlgn="base">
              <a:spcAft>
                <a:spcPct val="0"/>
              </a:spcAft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모방성이 있고 내용이 조잡하지 않은가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kumimoji="1" lang="ko-KR" altLang="en-US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 fontAlgn="base">
              <a:spcAft>
                <a:spcPct val="0"/>
              </a:spcAft>
              <a:defRPr/>
            </a:pP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인터넷 등에서 자료를 다운받아 그대로 제출하지는 않았는가</a:t>
            </a:r>
            <a:r>
              <a:rPr kumimoji="1" lang="en-US" altLang="ko-KR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kumimoji="1" lang="ko-KR" altLang="en-US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69422" y="0"/>
            <a:ext cx="6927014" cy="3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j-cs"/>
              </a:defRPr>
            </a:lvl1pPr>
            <a:lvl2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2D2DB9"/>
                </a:solidFill>
                <a:latin typeface="HY중고딕" pitchFamily="18" charset="-127"/>
                <a:ea typeface="HY중고딕" pitchFamily="18" charset="-127"/>
              </a:defRPr>
            </a:lvl2pPr>
            <a:lvl3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2D2DB9"/>
                </a:solidFill>
                <a:latin typeface="HY중고딕" pitchFamily="18" charset="-127"/>
                <a:ea typeface="HY중고딕" pitchFamily="18" charset="-127"/>
              </a:defRPr>
            </a:lvl3pPr>
            <a:lvl4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2D2DB9"/>
                </a:solidFill>
                <a:latin typeface="HY중고딕" pitchFamily="18" charset="-127"/>
                <a:ea typeface="HY중고딕" pitchFamily="18" charset="-127"/>
              </a:defRPr>
            </a:lvl4pPr>
            <a:lvl5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2D2DB9"/>
                </a:solidFill>
                <a:latin typeface="HY중고딕" pitchFamily="18" charset="-127"/>
                <a:ea typeface="HY중고딕" pitchFamily="18" charset="-127"/>
              </a:defRPr>
            </a:lvl5pPr>
            <a:lvl6pPr marL="4572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u"/>
              <a:defRPr/>
            </a:pPr>
            <a:r>
              <a:rPr lang="ko-KR" altLang="en-US" sz="2000" kern="0" dirty="0" smtClean="0">
                <a:solidFill>
                  <a:srgbClr val="000000"/>
                </a:solidFill>
              </a:rPr>
              <a:t>교과목 교육목표 성취도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2000" kern="0" dirty="0" smtClean="0">
                <a:solidFill>
                  <a:srgbClr val="000000"/>
                </a:solidFill>
              </a:rPr>
              <a:t>성적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)</a:t>
            </a:r>
            <a:r>
              <a:rPr lang="ko-KR" altLang="en-US" sz="2000" kern="0" dirty="0" smtClean="0">
                <a:solidFill>
                  <a:srgbClr val="000000"/>
                </a:solidFill>
              </a:rPr>
              <a:t> 평가방법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6596" y="501219"/>
            <a:ext cx="96529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kumimoji="1" lang="ko-KR" altLang="en-US" sz="1400" b="1" kern="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웹 시스템 구축에 관한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기본적인 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개념과 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JSP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kumimoji="1" lang="ko-KR" altLang="en-US" sz="1400" b="1" kern="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웹 프로그래밍과 </a:t>
            </a:r>
            <a:r>
              <a:rPr kumimoji="1" lang="ko-KR" altLang="en-US" sz="1400" b="1" kern="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jQuery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학습한다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</a:pP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성공적인 </a:t>
            </a:r>
            <a:r>
              <a:rPr kumimoji="1" lang="ko-KR" altLang="en-US" sz="1400" b="1" kern="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웹 시스템을 구축하고 웹 서버 어플리케이션 제작의 수행능력을 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평가하기 위해</a:t>
            </a: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kumimoji="1" lang="en-US" altLang="ko-KR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Tx/>
              <a:buChar char="o"/>
            </a:pPr>
            <a:r>
              <a:rPr kumimoji="1" lang="ko-KR" altLang="en-US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정규시험 </a:t>
            </a:r>
            <a:r>
              <a:rPr kumimoji="1" lang="en-US" altLang="ko-KR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60%, 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Tx/>
              <a:buChar char="o"/>
            </a:pPr>
            <a:r>
              <a:rPr kumimoji="1" lang="ko-KR" altLang="en-US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개인과제 </a:t>
            </a:r>
            <a:r>
              <a:rPr kumimoji="1" lang="en-US" altLang="ko-KR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20%, 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Tx/>
              <a:buChar char="o"/>
            </a:pPr>
            <a:r>
              <a:rPr kumimoji="1" lang="ko-KR" altLang="en-US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출석 및 수업 태도 </a:t>
            </a:r>
            <a:r>
              <a:rPr kumimoji="1" lang="en-US" altLang="ko-KR" sz="1400" b="1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20%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Tx/>
              <a:buChar char="o"/>
            </a:pPr>
            <a:endParaRPr kumimoji="1" lang="en-US" altLang="ko-KR" sz="1400" b="1" kern="0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점수를 합산하여 최종 평가할 예정이나 </a:t>
            </a:r>
            <a:r>
              <a:rPr kumimoji="1" lang="ko-KR" altLang="en-US" sz="1400" b="1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필요시</a:t>
            </a:r>
            <a:r>
              <a:rPr kumimoji="1" lang="ko-KR" altLang="en-US" sz="14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다소 </a:t>
            </a:r>
            <a:r>
              <a:rPr kumimoji="1" lang="ko-KR" altLang="en-US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조정 할 수 있다</a:t>
            </a:r>
            <a:r>
              <a:rPr kumimoji="1" lang="en-US" altLang="ko-KR" sz="1400" b="1" kern="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kumimoji="1" lang="ko-KR" altLang="en-US" sz="14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69" y="4015249"/>
            <a:ext cx="4751904" cy="229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402193" y="372195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IT</a:t>
            </a:r>
            <a:r>
              <a:rPr lang="ko-KR" altLang="en-US" dirty="0">
                <a:solidFill>
                  <a:srgbClr val="0070C0"/>
                </a:solidFill>
              </a:rPr>
              <a:t>업계의 기린아</a:t>
            </a:r>
          </a:p>
        </p:txBody>
      </p:sp>
    </p:spTree>
    <p:extLst>
      <p:ext uri="{BB962C8B-B14F-4D97-AF65-F5344CB8AC3E}">
        <p14:creationId xmlns:p14="http://schemas.microsoft.com/office/powerpoint/2010/main" val="145500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10081120" cy="548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70C0"/>
                </a:solidFill>
              </a:rPr>
              <a:t>I. </a:t>
            </a:r>
            <a:r>
              <a:rPr lang="ko-KR" altLang="en-US" sz="2800" dirty="0" smtClean="0">
                <a:solidFill>
                  <a:srgbClr val="0070C0"/>
                </a:solidFill>
              </a:rPr>
              <a:t>네트워크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인터넷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웹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64147" y="673174"/>
            <a:ext cx="11134864" cy="540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1. </a:t>
            </a:r>
            <a:r>
              <a:rPr lang="ko-KR" altLang="en-US" sz="2000" dirty="0" smtClean="0">
                <a:solidFill>
                  <a:schemeClr val="tx1"/>
                </a:solidFill>
              </a:rPr>
              <a:t>네트워크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네트워크</a:t>
            </a:r>
            <a:r>
              <a:rPr lang="en-US" altLang="ko-KR" dirty="0" smtClean="0"/>
              <a:t>(Network)</a:t>
            </a:r>
            <a:r>
              <a:rPr lang="ko-KR" altLang="en-US" dirty="0" smtClean="0"/>
              <a:t>의 사전적 의미는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전선이나 혈관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통로 등으로 이루어진 </a:t>
            </a:r>
            <a:r>
              <a:rPr lang="ko-KR" altLang="en-US" dirty="0" err="1" smtClean="0"/>
              <a:t>망형</a:t>
            </a:r>
            <a:r>
              <a:rPr lang="ko-KR" altLang="en-US" dirty="0" smtClean="0"/>
              <a:t> 조직</a:t>
            </a:r>
            <a:r>
              <a:rPr lang="en-US" altLang="ko-KR" dirty="0" smtClean="0"/>
              <a:t>”.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방송사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인맥을 의미하는 휴먼 네트워크</a:t>
            </a:r>
            <a:r>
              <a:rPr lang="en-US" altLang="ko-KR" dirty="0" smtClean="0"/>
              <a:t>(Human Network)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IT</a:t>
            </a:r>
            <a:r>
              <a:rPr lang="ko-KR" altLang="en-US" dirty="0" smtClean="0"/>
              <a:t>분야에서는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컴퓨터와 컴퓨터를 연결해 주는 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개념으로 컴퓨터 네트워크의 의미로 사용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prstClr val="black"/>
                </a:solidFill>
              </a:rPr>
              <a:t>1990</a:t>
            </a:r>
            <a:r>
              <a:rPr lang="ko-KR" altLang="en-US" b="1" dirty="0" smtClean="0">
                <a:solidFill>
                  <a:prstClr val="black"/>
                </a:solidFill>
              </a:rPr>
              <a:t>년대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/>
              <a:t>컴퓨터와 컴퓨터가 네트워크로 연결되지 않음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자료 이동 시 플로피 디스켓 등을 이용함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prstClr val="black"/>
                </a:solidFill>
              </a:rPr>
              <a:t>2000</a:t>
            </a:r>
            <a:r>
              <a:rPr lang="ko-KR" altLang="en-US" b="1" dirty="0" smtClean="0">
                <a:solidFill>
                  <a:prstClr val="black"/>
                </a:solidFill>
              </a:rPr>
              <a:t>년 </a:t>
            </a:r>
            <a:r>
              <a:rPr lang="en-US" altLang="ko-KR" b="1" dirty="0" smtClean="0">
                <a:solidFill>
                  <a:prstClr val="black"/>
                </a:solidFill>
              </a:rPr>
              <a:t>~ 2010</a:t>
            </a:r>
            <a:r>
              <a:rPr lang="ko-KR" altLang="en-US" b="1" dirty="0" smtClean="0">
                <a:solidFill>
                  <a:prstClr val="black"/>
                </a:solidFill>
              </a:rPr>
              <a:t>년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/>
              <a:t>인터넷 보급으로 컴퓨터와 컴퓨터가 네트워크에 연결됨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웹하드</a:t>
            </a:r>
            <a:r>
              <a:rPr lang="ko-KR" altLang="en-US" dirty="0" smtClean="0"/>
              <a:t> 등 인터넷 서비스를 활용한 자료 이동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prstClr val="black"/>
                </a:solidFill>
              </a:rPr>
              <a:t>2010</a:t>
            </a:r>
            <a:r>
              <a:rPr lang="ko-KR" altLang="en-US" b="1" dirty="0" smtClean="0">
                <a:solidFill>
                  <a:prstClr val="black"/>
                </a:solidFill>
              </a:rPr>
              <a:t>년 이후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2"/>
            <a:r>
              <a:rPr lang="en-US" altLang="ko-KR" dirty="0" smtClean="0"/>
              <a:t>4G LTE </a:t>
            </a:r>
            <a:r>
              <a:rPr lang="ko-KR" altLang="en-US" dirty="0" smtClean="0"/>
              <a:t>등 고속 무선 이동 네트워크 보급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태블릿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 보급으로 개인이 언제 어디서나 네트워크에 연결되는 기기의 사용이 가능해 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클라우드</a:t>
            </a:r>
            <a:r>
              <a:rPr lang="ko-KR" altLang="en-US" dirty="0" smtClean="0"/>
              <a:t> 기반 스토리지 서비스를 통한 개인 및 그룹 자료 공유</a:t>
            </a:r>
            <a:r>
              <a:rPr lang="en-US" altLang="ko-KR" dirty="0" smtClean="0"/>
              <a:t>.</a:t>
            </a:r>
          </a:p>
          <a:p>
            <a:pPr lvl="3">
              <a:buClr>
                <a:srgbClr val="4F81BD"/>
              </a:buClr>
            </a:pPr>
            <a:endParaRPr lang="en-US" altLang="ko-KR" dirty="0" smtClean="0"/>
          </a:p>
          <a:p>
            <a:pPr lvl="3">
              <a:buClr>
                <a:srgbClr val="4F81BD"/>
              </a:buClr>
            </a:pPr>
            <a:endParaRPr lang="en-US" altLang="ko-KR" dirty="0" smtClean="0"/>
          </a:p>
          <a:p>
            <a:pPr lvl="3">
              <a:buClr>
                <a:srgbClr val="4F81BD"/>
              </a:buClr>
            </a:pPr>
            <a:endParaRPr lang="en-US" altLang="ko-KR" dirty="0" smtClean="0"/>
          </a:p>
          <a:p>
            <a:pPr lvl="1">
              <a:buClr>
                <a:srgbClr val="4F81BD"/>
              </a:buClr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85823" y="548680"/>
            <a:ext cx="8208962" cy="5400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smtClean="0"/>
              <a:t>TCP/IP</a:t>
            </a:r>
            <a:endParaRPr lang="ko-KR" altLang="en-US" sz="1800" dirty="0"/>
          </a:p>
          <a:p>
            <a:pPr lvl="1"/>
            <a:r>
              <a:rPr lang="en-US" altLang="ko-KR" sz="1800" dirty="0"/>
              <a:t>TCP/IP(Transmission Control Protocol/Internet Protocol)</a:t>
            </a:r>
            <a:r>
              <a:rPr lang="ko-KR" altLang="en-US" sz="1800" dirty="0"/>
              <a:t>는 컴퓨터 간에 통신할 수 </a:t>
            </a:r>
            <a:r>
              <a:rPr lang="ko-KR" altLang="en-US" sz="1800" dirty="0" smtClean="0"/>
              <a:t>있도록 </a:t>
            </a:r>
            <a:r>
              <a:rPr lang="ko-KR" altLang="en-US" sz="1800" dirty="0"/>
              <a:t>만든 </a:t>
            </a:r>
            <a:r>
              <a:rPr lang="ko-KR" altLang="en-US" sz="1800" dirty="0" smtClean="0"/>
              <a:t>프로토콜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ko-KR" altLang="en-US" sz="1800" dirty="0" smtClean="0"/>
              <a:t>인터넷의 기반 네트워크 시스템으로 하드웨어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운영체제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접속 매체에 관계없이 동작할 수 있는 개방형 구조</a:t>
            </a:r>
            <a:r>
              <a:rPr lang="en-US" altLang="ko-KR" sz="1800" dirty="0" smtClean="0"/>
              <a:t>.</a:t>
            </a:r>
          </a:p>
          <a:p>
            <a:pPr lvl="1"/>
            <a:endParaRPr lang="en-US" altLang="ko-KR" dirty="0"/>
          </a:p>
          <a:p>
            <a:pPr marL="447675" lvl="2" indent="0">
              <a:buClr>
                <a:srgbClr val="4F81BD"/>
              </a:buClr>
              <a:buNone/>
            </a:pPr>
            <a:endParaRPr lang="en-US" altLang="ko-KR" dirty="0" smtClean="0"/>
          </a:p>
          <a:p>
            <a:pPr lvl="1">
              <a:buClr>
                <a:srgbClr val="4F81BD"/>
              </a:buClr>
            </a:pPr>
            <a:endParaRPr lang="en-US" altLang="ko-KR" dirty="0"/>
          </a:p>
          <a:p>
            <a:pPr marL="266700" lvl="1" indent="0">
              <a:buClr>
                <a:srgbClr val="4F81BD"/>
              </a:buClr>
              <a:buNone/>
            </a:pPr>
            <a:endParaRPr lang="en-US" altLang="ko-KR" dirty="0" smtClean="0"/>
          </a:p>
          <a:p>
            <a:pPr marL="266700" lvl="1" indent="0">
              <a:buClr>
                <a:srgbClr val="4F81BD"/>
              </a:buClr>
              <a:buNone/>
            </a:pPr>
            <a:endParaRPr lang="en-US" altLang="ko-KR" sz="105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smtClean="0"/>
              <a:t>IP </a:t>
            </a:r>
            <a:r>
              <a:rPr lang="ko-KR" altLang="en-US" sz="1800" dirty="0" smtClean="0"/>
              <a:t>주소</a:t>
            </a:r>
            <a:endParaRPr lang="ko-KR" alt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93" y="1988841"/>
            <a:ext cx="5891758" cy="161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3688" y="357301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TCP/IP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의 계층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84940" y="3778949"/>
            <a:ext cx="4481157" cy="2300316"/>
            <a:chOff x="1200114" y="4916589"/>
            <a:chExt cx="3886092" cy="175339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14" y="4916589"/>
              <a:ext cx="3886092" cy="986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14" y="5907795"/>
              <a:ext cx="3886092" cy="762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604606" y="4131013"/>
            <a:ext cx="5707417" cy="1861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lvl="1" indent="-180975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prstClr val="white">
                  <a:lumMod val="50000"/>
                </a:prstClr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IP </a:t>
            </a:r>
            <a:r>
              <a:rPr lang="ko-KR" altLang="en-US" dirty="0">
                <a:solidFill>
                  <a:prstClr val="black"/>
                </a:solidFill>
              </a:rPr>
              <a:t>주소</a:t>
            </a:r>
            <a:r>
              <a:rPr lang="en-US" altLang="ko-KR" dirty="0">
                <a:solidFill>
                  <a:prstClr val="black"/>
                </a:solidFill>
              </a:rPr>
              <a:t>(IP Address)</a:t>
            </a:r>
            <a:r>
              <a:rPr lang="ko-KR" altLang="en-US" dirty="0">
                <a:solidFill>
                  <a:prstClr val="black"/>
                </a:solidFill>
              </a:rPr>
              <a:t>는 </a:t>
            </a:r>
            <a:r>
              <a:rPr lang="en-US" altLang="ko-KR" dirty="0">
                <a:solidFill>
                  <a:prstClr val="black"/>
                </a:solidFill>
              </a:rPr>
              <a:t>TCP/IP</a:t>
            </a:r>
            <a:r>
              <a:rPr lang="ko-KR" altLang="en-US" dirty="0">
                <a:solidFill>
                  <a:prstClr val="black"/>
                </a:solidFill>
              </a:rPr>
              <a:t>로 연결된 네트워크에서 각각의 컴퓨터를 구분하려고 사용하는 주소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447675" lvl="1" indent="-180975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prstClr val="white">
                  <a:lumMod val="50000"/>
                </a:prstClr>
              </a:buClr>
              <a:buFont typeface="Wingdings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숫자로 구성되어 있고 </a:t>
            </a:r>
            <a:r>
              <a:rPr lang="en-US" altLang="ko-KR" dirty="0">
                <a:solidFill>
                  <a:prstClr val="black"/>
                </a:solidFill>
              </a:rPr>
              <a:t>“123.123.123.123” </a:t>
            </a:r>
            <a:r>
              <a:rPr lang="ko-KR" altLang="en-US" dirty="0">
                <a:solidFill>
                  <a:prstClr val="black"/>
                </a:solidFill>
              </a:rPr>
              <a:t>과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같이 네 개로 구분된 </a:t>
            </a:r>
            <a:r>
              <a:rPr lang="en-US" altLang="ko-KR" dirty="0">
                <a:solidFill>
                  <a:prstClr val="black"/>
                </a:solidFill>
              </a:rPr>
              <a:t>10</a:t>
            </a:r>
            <a:r>
              <a:rPr lang="ko-KR" altLang="en-US" dirty="0">
                <a:solidFill>
                  <a:prstClr val="black"/>
                </a:solidFill>
              </a:rPr>
              <a:t>진수를 사용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2348" y="349091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IP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주소 구분과 범위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0" y="0"/>
            <a:ext cx="10081120" cy="548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70C0"/>
                </a:solidFill>
              </a:rPr>
              <a:t>I. </a:t>
            </a:r>
            <a:r>
              <a:rPr lang="ko-KR" altLang="en-US" sz="2800" dirty="0" smtClean="0">
                <a:solidFill>
                  <a:srgbClr val="0070C0"/>
                </a:solidFill>
              </a:rPr>
              <a:t>네트워크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인터넷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웹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8324460" y="836637"/>
            <a:ext cx="3924300" cy="5400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rgbClr val="0070C0"/>
                </a:solidFill>
              </a:rPr>
              <a:t>프로토콜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smtClean="0">
                <a:solidFill>
                  <a:srgbClr val="0070C0"/>
                </a:solidFill>
              </a:rPr>
              <a:t>네트워크에 연결된 컴퓨터들 간의 통신 규약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smtClean="0">
                <a:solidFill>
                  <a:srgbClr val="0070C0"/>
                </a:solidFill>
              </a:rPr>
              <a:t>인터넷 서비스들은 </a:t>
            </a:r>
            <a:r>
              <a:rPr lang="en-US" altLang="ko-KR" sz="1800" dirty="0" smtClean="0">
                <a:solidFill>
                  <a:srgbClr val="0070C0"/>
                </a:solidFill>
              </a:rPr>
              <a:t>TCP/IP 4</a:t>
            </a:r>
            <a:r>
              <a:rPr lang="ko-KR" altLang="en-US" sz="1800" dirty="0" smtClean="0">
                <a:solidFill>
                  <a:srgbClr val="0070C0"/>
                </a:solidFill>
              </a:rPr>
              <a:t>계층 중 응용계층에 해당함</a:t>
            </a:r>
            <a:r>
              <a:rPr lang="en-US" altLang="ko-KR" sz="1800" dirty="0" smtClean="0">
                <a:solidFill>
                  <a:srgbClr val="0070C0"/>
                </a:solidFill>
              </a:rPr>
              <a:t>.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rgbClr val="0070C0"/>
                </a:solidFill>
              </a:rPr>
              <a:t>포트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lvl="1"/>
            <a:r>
              <a:rPr lang="ko-KR" altLang="en-US" sz="1800" dirty="0" smtClean="0">
                <a:solidFill>
                  <a:srgbClr val="0070C0"/>
                </a:solidFill>
              </a:rPr>
              <a:t>네트워크 서비스를 접속하기 위한 접점</a:t>
            </a:r>
            <a:r>
              <a:rPr lang="en-US" altLang="ko-KR" sz="1800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sz="1800" dirty="0" smtClean="0">
                <a:solidFill>
                  <a:srgbClr val="0070C0"/>
                </a:solidFill>
              </a:rPr>
              <a:t>컴퓨터에서 여러 네트워크 서비스를 제공하는 경우 이를 구분하기 위한 용도로 사용</a:t>
            </a:r>
            <a:r>
              <a:rPr lang="en-US" altLang="ko-KR" sz="1800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sz="1800" dirty="0" smtClean="0">
                <a:solidFill>
                  <a:srgbClr val="0070C0"/>
                </a:solidFill>
              </a:rPr>
              <a:t>은행의 구분된 업무 창구와 유사한 개념</a:t>
            </a:r>
            <a:r>
              <a:rPr lang="en-US" altLang="ko-KR" sz="1800" dirty="0">
                <a:solidFill>
                  <a:srgbClr val="0070C0"/>
                </a:solidFill>
              </a:rPr>
              <a:t>.</a:t>
            </a:r>
            <a:endParaRPr lang="en-US" altLang="ko-KR" sz="1800" dirty="0" smtClean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548680"/>
            <a:ext cx="8271100" cy="539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인터넷</a:t>
            </a:r>
            <a:r>
              <a:rPr lang="en-US" altLang="ko-KR" sz="1800" dirty="0"/>
              <a:t>(Internet)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smtClean="0"/>
              <a:t>인터넷은 전 세계가 하나로 연결된 네트워크를 의미하는 고유명사로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Internet</a:t>
            </a:r>
            <a:r>
              <a:rPr lang="ko-KR" altLang="en-US" sz="1800" dirty="0" smtClean="0"/>
              <a:t>으로 표기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internet</a:t>
            </a:r>
            <a:r>
              <a:rPr lang="ko-KR" altLang="en-US" sz="1800" dirty="0" smtClean="0"/>
              <a:t>은 내부 네트워크를 의미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 smtClean="0"/>
              <a:t>인터넷은 네트워크 인프라이고 </a:t>
            </a:r>
            <a:r>
              <a:rPr lang="en-US" altLang="ko-KR" sz="1800" dirty="0" smtClean="0"/>
              <a:t>www, email </a:t>
            </a:r>
            <a:r>
              <a:rPr lang="ko-KR" altLang="en-US" sz="1800" dirty="0" smtClean="0"/>
              <a:t>등은 인터넷 기반 서비스 임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인터넷 ≠ 웹</a:t>
            </a:r>
            <a:endParaRPr lang="en-US" altLang="ko-KR" sz="1800" dirty="0"/>
          </a:p>
          <a:p>
            <a:pPr lvl="1">
              <a:lnSpc>
                <a:spcPts val="2800"/>
              </a:lnSpc>
              <a:spcBef>
                <a:spcPct val="0"/>
              </a:spcBef>
              <a:spcAft>
                <a:spcPts val="1000"/>
              </a:spcAft>
            </a:pPr>
            <a:r>
              <a:rPr lang="ko-KR" altLang="en-US" sz="1800" dirty="0"/>
              <a:t>대표적인 인터넷 기반 서비스</a:t>
            </a:r>
            <a:endParaRPr lang="en-US" altLang="ko-KR" sz="1800" dirty="0"/>
          </a:p>
          <a:p>
            <a:pPr lvl="2">
              <a:lnSpc>
                <a:spcPts val="2300"/>
              </a:lnSpc>
              <a:spcBef>
                <a:spcPct val="0"/>
              </a:spcBef>
              <a:tabLst>
                <a:tab pos="804863" algn="l"/>
              </a:tabLst>
            </a:pPr>
            <a:endParaRPr lang="en-US" altLang="ko-KR" sz="1800" dirty="0"/>
          </a:p>
          <a:p>
            <a:pPr lvl="2">
              <a:lnSpc>
                <a:spcPts val="2300"/>
              </a:lnSpc>
              <a:spcBef>
                <a:spcPct val="0"/>
              </a:spcBef>
              <a:tabLst>
                <a:tab pos="804863" algn="l"/>
              </a:tabLst>
            </a:pPr>
            <a:endParaRPr lang="en-US" altLang="ko-KR" sz="1800" dirty="0"/>
          </a:p>
          <a:p>
            <a:pPr lvl="2">
              <a:buClr>
                <a:srgbClr val="4F81BD"/>
              </a:buClr>
            </a:pP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44" y="3472224"/>
            <a:ext cx="6072012" cy="262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07568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대표적인 인터넷 기반 서비스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10081120" cy="548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solidFill>
                  <a:srgbClr val="0070C0"/>
                </a:solidFill>
              </a:rPr>
              <a:t>I. </a:t>
            </a:r>
            <a:r>
              <a:rPr lang="ko-KR" altLang="en-US" sz="2800" dirty="0" smtClean="0">
                <a:solidFill>
                  <a:srgbClr val="0070C0"/>
                </a:solidFill>
              </a:rPr>
              <a:t>네트워크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인터넷</a:t>
            </a:r>
            <a:r>
              <a:rPr lang="en-US" altLang="ko-KR" sz="2800" dirty="0" smtClean="0">
                <a:solidFill>
                  <a:srgbClr val="0070C0"/>
                </a:solidFill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</a:rPr>
              <a:t>웹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80625" cy="54927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I. </a:t>
            </a:r>
            <a:r>
              <a:rPr lang="ko-KR" altLang="en-US" sz="2800" dirty="0">
                <a:solidFill>
                  <a:srgbClr val="0070C0"/>
                </a:solidFill>
              </a:rPr>
              <a:t>네트워크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인터넷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20769" y="549275"/>
            <a:ext cx="11740551" cy="5400675"/>
          </a:xfrm>
        </p:spPr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prstClr val="black"/>
                </a:solidFill>
              </a:rPr>
              <a:t>도메인 네임 시스템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ko-KR" sz="2100" b="1" dirty="0" smtClean="0"/>
              <a:t>DNS(Domain Name System)</a:t>
            </a:r>
          </a:p>
          <a:p>
            <a:pPr lvl="2">
              <a:lnSpc>
                <a:spcPct val="120000"/>
              </a:lnSpc>
            </a:pPr>
            <a:r>
              <a:rPr lang="ko-KR" altLang="en-US" sz="1700" dirty="0" smtClean="0"/>
              <a:t>인터넷에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연결된 컴퓨터 구분을 위해 사용하는 </a:t>
            </a:r>
            <a:r>
              <a:rPr lang="en-US" altLang="ko-KR" sz="1700" dirty="0" smtClean="0"/>
              <a:t>IP</a:t>
            </a:r>
            <a:r>
              <a:rPr lang="ko-KR" altLang="en-US" sz="1700" dirty="0" smtClean="0"/>
              <a:t>주소 대신 알기 쉬운 이름 형태로 컴퓨터를 구분하기 위한 인터넷 서비스</a:t>
            </a:r>
            <a:r>
              <a:rPr lang="en-US" altLang="ko-KR" sz="1700" dirty="0" smtClean="0"/>
              <a:t>/</a:t>
            </a:r>
            <a:r>
              <a:rPr lang="ko-KR" altLang="en-US" sz="1700" dirty="0" smtClean="0"/>
              <a:t>시스템 중 하나</a:t>
            </a:r>
            <a:r>
              <a:rPr lang="en-US" altLang="ko-KR" sz="1700" dirty="0" smtClean="0"/>
              <a:t>.</a:t>
            </a:r>
            <a:r>
              <a:rPr lang="ko-KR" altLang="en-US" sz="1700" dirty="0" smtClean="0"/>
              <a:t> </a:t>
            </a:r>
            <a:endParaRPr lang="en-US" altLang="ko-KR" sz="1700" dirty="0" smtClean="0"/>
          </a:p>
          <a:p>
            <a:pPr lvl="2">
              <a:lnSpc>
                <a:spcPct val="120000"/>
              </a:lnSpc>
            </a:pPr>
            <a:r>
              <a:rPr lang="ko-KR" altLang="en-US" sz="1700" dirty="0" smtClean="0"/>
              <a:t>호스트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컴퓨터</a:t>
            </a:r>
            <a:r>
              <a:rPr lang="en-US" altLang="ko-KR" sz="1700" dirty="0" smtClean="0"/>
              <a:t>) </a:t>
            </a:r>
            <a:r>
              <a:rPr lang="ko-KR" altLang="en-US" sz="1700" dirty="0" smtClean="0"/>
              <a:t>이름</a:t>
            </a:r>
            <a:r>
              <a:rPr lang="en-US" altLang="ko-KR" sz="1700" dirty="0" smtClean="0"/>
              <a:t>(www) + </a:t>
            </a:r>
            <a:r>
              <a:rPr lang="ko-KR" altLang="en-US" sz="1700" dirty="0" smtClean="0"/>
              <a:t>도메인 이름</a:t>
            </a:r>
            <a:r>
              <a:rPr lang="en-US" altLang="ko-KR" sz="1700" dirty="0" smtClean="0"/>
              <a:t>(hanb.co.kr) </a:t>
            </a:r>
            <a:r>
              <a:rPr lang="ko-KR" altLang="en-US" sz="1700" dirty="0" smtClean="0"/>
              <a:t>형태로 구성됨</a:t>
            </a:r>
            <a:r>
              <a:rPr lang="en-US" altLang="ko-KR" sz="1700" dirty="0" smtClean="0"/>
              <a:t>.</a:t>
            </a:r>
          </a:p>
          <a:p>
            <a:pPr lvl="2">
              <a:lnSpc>
                <a:spcPct val="120000"/>
              </a:lnSpc>
            </a:pPr>
            <a:r>
              <a:rPr lang="ko-KR" altLang="en-US" sz="1700" dirty="0" smtClean="0">
                <a:hlinkClick r:id="rId2"/>
              </a:rPr>
              <a:t>예</a:t>
            </a:r>
            <a:r>
              <a:rPr lang="en-US" altLang="ko-KR" sz="1700" dirty="0" smtClean="0">
                <a:hlinkClick r:id="rId2"/>
              </a:rPr>
              <a:t>) www.naver.com</a:t>
            </a:r>
            <a:r>
              <a:rPr lang="en-US" altLang="ko-KR" sz="1700" dirty="0" smtClean="0"/>
              <a:t>, </a:t>
            </a:r>
            <a:r>
              <a:rPr lang="en-US" altLang="ko-KR" sz="1700" dirty="0" smtClean="0">
                <a:hlinkClick r:id="rId3"/>
              </a:rPr>
              <a:t>www.daum.net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>
                <a:hlinkClick r:id="rId4"/>
              </a:rPr>
              <a:t>www.hanb.co.kr</a:t>
            </a:r>
            <a:r>
              <a:rPr lang="en-US" altLang="ko-KR" sz="1700" dirty="0" smtClean="0"/>
              <a:t>  </a:t>
            </a:r>
            <a:r>
              <a:rPr lang="ko-KR" altLang="en-US" sz="1700" dirty="0" smtClean="0"/>
              <a:t>등</a:t>
            </a:r>
            <a:r>
              <a:rPr lang="en-US" altLang="ko-KR" sz="1700" dirty="0"/>
              <a:t>.</a:t>
            </a:r>
            <a:endParaRPr lang="en-US" altLang="ko-KR" sz="1700" dirty="0" smtClean="0"/>
          </a:p>
          <a:p>
            <a:pPr lvl="2">
              <a:lnSpc>
                <a:spcPct val="120000"/>
              </a:lnSpc>
            </a:pPr>
            <a:r>
              <a:rPr lang="ko-KR" altLang="en-US" sz="1700" dirty="0" smtClean="0"/>
              <a:t>도메인 관리 기관을 통해 일정 비용을 지불하고 사용 가능</a:t>
            </a:r>
            <a:r>
              <a:rPr lang="en-US" altLang="ko-KR" sz="1700" dirty="0" smtClean="0"/>
              <a:t>.</a:t>
            </a:r>
            <a:endParaRPr lang="ko-KR" altLang="en-US" sz="1700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100" b="1" dirty="0" smtClean="0"/>
              <a:t>DNS </a:t>
            </a:r>
            <a:r>
              <a:rPr lang="ko-KR" altLang="en-US" sz="2100" b="1" dirty="0" smtClean="0"/>
              <a:t>처리 과정</a:t>
            </a:r>
            <a:endParaRPr lang="en-US" altLang="ko-KR" sz="2100" b="1" dirty="0" smtClean="0"/>
          </a:p>
          <a:p>
            <a:pPr marL="447675" lvl="2" indent="0">
              <a:buNone/>
            </a:pPr>
            <a:r>
              <a:rPr lang="ko-KR" altLang="en-US" sz="1900" dirty="0">
                <a:latin typeface="+mn-ea"/>
              </a:rPr>
              <a:t>➊ 네트워크 서비스 제공 회사</a:t>
            </a:r>
            <a:r>
              <a:rPr lang="en-US" altLang="ko-KR" sz="1900" dirty="0">
                <a:latin typeface="+mn-ea"/>
              </a:rPr>
              <a:t>(KT, SK</a:t>
            </a:r>
            <a:r>
              <a:rPr lang="ko-KR" altLang="en-US" sz="1900" dirty="0" err="1">
                <a:latin typeface="+mn-ea"/>
              </a:rPr>
              <a:t>브로드밴드</a:t>
            </a:r>
            <a:r>
              <a:rPr lang="en-US" altLang="ko-KR" sz="1900" dirty="0">
                <a:latin typeface="+mn-ea"/>
              </a:rPr>
              <a:t>, LGU+ </a:t>
            </a:r>
            <a:r>
              <a:rPr lang="ko-KR" altLang="en-US" sz="1900" dirty="0">
                <a:latin typeface="+mn-ea"/>
              </a:rPr>
              <a:t>등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의 </a:t>
            </a:r>
            <a:r>
              <a:rPr lang="en-US" altLang="ko-KR" sz="1900" dirty="0">
                <a:latin typeface="+mn-ea"/>
              </a:rPr>
              <a:t>DNS </a:t>
            </a:r>
            <a:r>
              <a:rPr lang="ko-KR" altLang="en-US" sz="1900" dirty="0">
                <a:latin typeface="+mn-ea"/>
              </a:rPr>
              <a:t>서버에 도메인 </a:t>
            </a:r>
            <a:r>
              <a:rPr lang="ko-KR" altLang="en-US" sz="1900" dirty="0" smtClean="0">
                <a:latin typeface="+mn-ea"/>
              </a:rPr>
              <a:t>이름을 </a:t>
            </a:r>
            <a:r>
              <a:rPr lang="ko-KR" altLang="en-US" sz="1900" dirty="0">
                <a:latin typeface="+mn-ea"/>
              </a:rPr>
              <a:t>요청한다</a:t>
            </a:r>
            <a:r>
              <a:rPr lang="en-US" altLang="ko-KR" sz="1900" dirty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900" dirty="0">
                <a:latin typeface="+mn-ea"/>
              </a:rPr>
              <a:t>➋ DNS </a:t>
            </a:r>
            <a:r>
              <a:rPr lang="ko-KR" altLang="en-US" sz="1900" dirty="0">
                <a:latin typeface="+mn-ea"/>
              </a:rPr>
              <a:t>서버는 </a:t>
            </a:r>
            <a:r>
              <a:rPr lang="ko-KR" altLang="en-US" sz="1900" dirty="0" err="1">
                <a:latin typeface="+mn-ea"/>
              </a:rPr>
              <a:t>한빛미디어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DNS </a:t>
            </a:r>
            <a:r>
              <a:rPr lang="ko-KR" altLang="en-US" sz="1900" dirty="0">
                <a:latin typeface="+mn-ea"/>
              </a:rPr>
              <a:t>서버인 </a:t>
            </a:r>
            <a:r>
              <a:rPr lang="en-US" altLang="ko-KR" sz="1900" dirty="0">
                <a:latin typeface="+mn-ea"/>
              </a:rPr>
              <a:t>ns.hanb.co.kr</a:t>
            </a:r>
            <a:r>
              <a:rPr lang="ko-KR" altLang="en-US" sz="1900" dirty="0">
                <a:latin typeface="+mn-ea"/>
              </a:rPr>
              <a:t>에 </a:t>
            </a:r>
            <a:r>
              <a:rPr lang="en-US" altLang="ko-KR" sz="1900" dirty="0">
                <a:latin typeface="+mn-ea"/>
              </a:rPr>
              <a:t>www</a:t>
            </a:r>
            <a:r>
              <a:rPr lang="ko-KR" altLang="en-US" sz="1900" dirty="0">
                <a:latin typeface="+mn-ea"/>
              </a:rPr>
              <a:t>라는 컴퓨터의 </a:t>
            </a:r>
            <a:r>
              <a:rPr lang="en-US" altLang="ko-KR" sz="1900" dirty="0">
                <a:latin typeface="+mn-ea"/>
              </a:rPr>
              <a:t>IP </a:t>
            </a:r>
            <a:r>
              <a:rPr lang="ko-KR" altLang="en-US" sz="1900" dirty="0">
                <a:latin typeface="+mn-ea"/>
              </a:rPr>
              <a:t>주소 를 요청한다</a:t>
            </a:r>
            <a:r>
              <a:rPr lang="en-US" altLang="ko-KR" sz="1900" dirty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900" dirty="0">
                <a:latin typeface="+mn-ea"/>
              </a:rPr>
              <a:t>➌ </a:t>
            </a:r>
            <a:r>
              <a:rPr lang="ko-KR" altLang="en-US" sz="1900" dirty="0" err="1">
                <a:latin typeface="+mn-ea"/>
              </a:rPr>
              <a:t>한빛미디어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DNS </a:t>
            </a:r>
            <a:r>
              <a:rPr lang="ko-KR" altLang="en-US" sz="1900" dirty="0">
                <a:latin typeface="+mn-ea"/>
              </a:rPr>
              <a:t>서버는 </a:t>
            </a:r>
            <a:r>
              <a:rPr lang="en-US" altLang="ko-KR" sz="1900" dirty="0">
                <a:latin typeface="+mn-ea"/>
              </a:rPr>
              <a:t>DNS zone file</a:t>
            </a:r>
            <a:r>
              <a:rPr lang="ko-KR" altLang="en-US" sz="1900" dirty="0">
                <a:latin typeface="+mn-ea"/>
              </a:rPr>
              <a:t>에서 </a:t>
            </a:r>
            <a:r>
              <a:rPr lang="en-US" altLang="ko-KR" sz="1900" dirty="0">
                <a:latin typeface="+mn-ea"/>
              </a:rPr>
              <a:t>www </a:t>
            </a:r>
            <a:r>
              <a:rPr lang="ko-KR" altLang="en-US" sz="1900" dirty="0">
                <a:latin typeface="+mn-ea"/>
              </a:rPr>
              <a:t>컴퓨터의 </a:t>
            </a:r>
            <a:r>
              <a:rPr lang="en-US" altLang="ko-KR" sz="1900" dirty="0">
                <a:latin typeface="+mn-ea"/>
              </a:rPr>
              <a:t>IP </a:t>
            </a:r>
            <a:r>
              <a:rPr lang="ko-KR" altLang="en-US" sz="1900" dirty="0">
                <a:latin typeface="+mn-ea"/>
              </a:rPr>
              <a:t>주소를 찾아서 </a:t>
            </a:r>
            <a:r>
              <a:rPr lang="ko-KR" altLang="en-US" sz="1900" dirty="0" smtClean="0">
                <a:latin typeface="+mn-ea"/>
              </a:rPr>
              <a:t>알려준다</a:t>
            </a:r>
            <a:r>
              <a:rPr lang="en-US" altLang="ko-KR" sz="1900" dirty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900" dirty="0">
                <a:latin typeface="+mn-ea"/>
              </a:rPr>
              <a:t>➍ DNS </a:t>
            </a:r>
            <a:r>
              <a:rPr lang="ko-KR" altLang="en-US" sz="1900" dirty="0">
                <a:latin typeface="+mn-ea"/>
              </a:rPr>
              <a:t>서버는 다시 요청한 클라이언트에 </a:t>
            </a:r>
            <a:r>
              <a:rPr lang="en-US" altLang="ko-KR" sz="1900" dirty="0">
                <a:latin typeface="+mn-ea"/>
              </a:rPr>
              <a:t>IP </a:t>
            </a:r>
            <a:r>
              <a:rPr lang="ko-KR" altLang="en-US" sz="1900" dirty="0">
                <a:latin typeface="+mn-ea"/>
              </a:rPr>
              <a:t>주소를 알려준다</a:t>
            </a:r>
            <a:r>
              <a:rPr lang="en-US" altLang="ko-KR" sz="1900" dirty="0">
                <a:latin typeface="+mn-ea"/>
              </a:rPr>
              <a:t>.</a:t>
            </a:r>
            <a:endParaRPr lang="en-US" altLang="ko-KR" sz="1900" dirty="0"/>
          </a:p>
          <a:p>
            <a:pPr lvl="2">
              <a:buClr>
                <a:srgbClr val="4F81BD"/>
              </a:buClr>
            </a:pPr>
            <a:endParaRPr lang="en-US" altLang="ko-KR" sz="1900" dirty="0" smtClean="0"/>
          </a:p>
          <a:p>
            <a:pPr lvl="2">
              <a:buClr>
                <a:srgbClr val="4F81BD"/>
              </a:buClr>
            </a:pPr>
            <a:endParaRPr lang="en-US" altLang="ko-KR" sz="1900" dirty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 smtClean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marL="447675" lvl="2" indent="0">
              <a:buClr>
                <a:srgbClr val="4F81BD"/>
              </a:buClr>
              <a:buNone/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en-US" altLang="ko-KR" dirty="0"/>
          </a:p>
          <a:p>
            <a:pPr lvl="2">
              <a:buClr>
                <a:srgbClr val="4F81BD"/>
              </a:buClr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8080" y="2817564"/>
            <a:ext cx="117105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000" b="1" dirty="0" smtClean="0">
                <a:solidFill>
                  <a:srgbClr val="4F81BD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kumimoji="1" lang="en-US" altLang="ko-KR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DNS </a:t>
            </a:r>
            <a:r>
              <a:rPr kumimoji="1" lang="ko-KR" altLang="en-US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rPr>
              <a:t>처리 과정</a:t>
            </a:r>
            <a:endParaRPr kumimoji="1" lang="en-US" altLang="ko-KR" sz="1000" b="1" dirty="0">
              <a:solidFill>
                <a:prstClr val="black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247" y="2373028"/>
            <a:ext cx="6853299" cy="193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3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323" y="651941"/>
            <a:ext cx="117690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</a:rPr>
              <a:t>월드 </a:t>
            </a:r>
            <a:r>
              <a:rPr lang="ko-KR" altLang="en-US" sz="1600" dirty="0" err="1">
                <a:solidFill>
                  <a:prstClr val="black"/>
                </a:solidFill>
              </a:rPr>
              <a:t>와이드</a:t>
            </a:r>
            <a:r>
              <a:rPr lang="ko-KR" altLang="en-US" sz="1600" dirty="0">
                <a:solidFill>
                  <a:prstClr val="black"/>
                </a:solidFill>
              </a:rPr>
              <a:t> 웹</a:t>
            </a:r>
            <a:r>
              <a:rPr lang="en-US" altLang="ko-KR" sz="1600" dirty="0">
                <a:solidFill>
                  <a:prstClr val="black"/>
                </a:solidFill>
              </a:rPr>
              <a:t>(World Wide Web, www)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</a:rPr>
              <a:t>인터넷에서 운영되는 서비스 중 하나로 많은 사람들이 </a:t>
            </a:r>
            <a:r>
              <a:rPr lang="en-US" altLang="ko-KR" sz="1400" dirty="0">
                <a:solidFill>
                  <a:prstClr val="black"/>
                </a:solidFill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</a:rPr>
              <a:t>웹 </a:t>
            </a:r>
            <a:r>
              <a:rPr lang="en-US" altLang="ko-KR" sz="1400" dirty="0">
                <a:solidFill>
                  <a:prstClr val="black"/>
                </a:solidFill>
              </a:rPr>
              <a:t>= </a:t>
            </a:r>
            <a:r>
              <a:rPr lang="ko-KR" altLang="en-US" sz="1400" dirty="0">
                <a:solidFill>
                  <a:prstClr val="black"/>
                </a:solidFill>
              </a:rPr>
              <a:t>인터넷</a:t>
            </a:r>
            <a:r>
              <a:rPr lang="en-US" altLang="ko-KR" sz="1400" dirty="0">
                <a:solidFill>
                  <a:prstClr val="black"/>
                </a:solidFill>
              </a:rPr>
              <a:t>’</a:t>
            </a:r>
            <a:r>
              <a:rPr lang="ko-KR" altLang="en-US" sz="1400" dirty="0">
                <a:solidFill>
                  <a:prstClr val="black"/>
                </a:solidFill>
              </a:rPr>
              <a:t>이라고 생각할 정도로 대표적인 인터넷 서비스임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" name="제목 6"/>
          <p:cNvSpPr txBox="1">
            <a:spLocks/>
          </p:cNvSpPr>
          <p:nvPr/>
        </p:nvSpPr>
        <p:spPr>
          <a:xfrm>
            <a:off x="97877" y="326670"/>
            <a:ext cx="1912077" cy="29449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웹의 </a:t>
            </a:r>
            <a:r>
              <a:rPr lang="ko-KR" altLang="en-US" sz="2000" dirty="0" smtClean="0">
                <a:solidFill>
                  <a:prstClr val="black"/>
                </a:solidFill>
              </a:rPr>
              <a:t>개념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1323" y="1145492"/>
            <a:ext cx="11639613" cy="268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ko-KR" altLang="en-US" sz="1600" kern="100" dirty="0">
                <a:solidFill>
                  <a:srgbClr val="000000"/>
                </a:solidFill>
              </a:rPr>
              <a:t>웹</a:t>
            </a:r>
            <a:r>
              <a:rPr lang="en-US" altLang="ko-KR" sz="1600" kern="100" dirty="0">
                <a:solidFill>
                  <a:srgbClr val="000000"/>
                </a:solidFill>
              </a:rPr>
              <a:t>(web) : </a:t>
            </a:r>
            <a:r>
              <a:rPr lang="ko-KR" altLang="en-US" sz="1400" kern="100" dirty="0">
                <a:solidFill>
                  <a:srgbClr val="000000"/>
                </a:solidFill>
              </a:rPr>
              <a:t>하이퍼링크</a:t>
            </a:r>
            <a:r>
              <a:rPr lang="en-US" altLang="ko-KR" sz="1400" kern="100" dirty="0">
                <a:solidFill>
                  <a:srgbClr val="000000"/>
                </a:solidFill>
              </a:rPr>
              <a:t>(hyperlink)</a:t>
            </a:r>
            <a:r>
              <a:rPr lang="ko-KR" altLang="en-US" sz="1400" kern="100" dirty="0">
                <a:solidFill>
                  <a:srgbClr val="000000"/>
                </a:solidFill>
              </a:rPr>
              <a:t>를 통해서 인터넷 정보자원들을 거미줄처럼 연결하여 사용자들이 </a:t>
            </a:r>
            <a:r>
              <a:rPr lang="ko-KR" altLang="en-US" sz="1400" kern="100" dirty="0" smtClean="0">
                <a:solidFill>
                  <a:srgbClr val="000000"/>
                </a:solidFill>
              </a:rPr>
              <a:t>손쉽게  </a:t>
            </a:r>
            <a:r>
              <a:rPr lang="ko-KR" altLang="en-US" sz="1400" kern="100" dirty="0">
                <a:solidFill>
                  <a:srgbClr val="000000"/>
                </a:solidFill>
              </a:rPr>
              <a:t>정보를 공유할 수 있도록 </a:t>
            </a:r>
            <a:r>
              <a:rPr lang="ko-KR" altLang="en-US" sz="1400" kern="100" dirty="0" smtClean="0">
                <a:solidFill>
                  <a:srgbClr val="000000"/>
                </a:solidFill>
              </a:rPr>
              <a:t>서비스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Ø"/>
            </a:pPr>
            <a:r>
              <a:rPr lang="ko-KR" altLang="en-US" sz="1600" kern="100" dirty="0">
                <a:solidFill>
                  <a:srgbClr val="000000"/>
                </a:solidFill>
              </a:rPr>
              <a:t>웹 개념의 출현</a:t>
            </a:r>
            <a:endParaRPr lang="ko-KR" altLang="en-US" sz="16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altLang="ko-KR" sz="1400" kern="100" dirty="0">
                <a:solidFill>
                  <a:srgbClr val="000000"/>
                </a:solidFill>
              </a:rPr>
              <a:t>1989</a:t>
            </a:r>
            <a:r>
              <a:rPr lang="ko-KR" altLang="en-US" sz="1400" kern="100" dirty="0">
                <a:solidFill>
                  <a:srgbClr val="000000"/>
                </a:solidFill>
              </a:rPr>
              <a:t>년 </a:t>
            </a:r>
            <a:r>
              <a:rPr lang="en-US" altLang="ko-KR" sz="1400" kern="100" dirty="0">
                <a:solidFill>
                  <a:srgbClr val="000000"/>
                </a:solidFill>
              </a:rPr>
              <a:t>CERN</a:t>
            </a:r>
            <a:r>
              <a:rPr lang="ko-KR" altLang="en-US" sz="1400" kern="100" dirty="0">
                <a:solidFill>
                  <a:srgbClr val="000000"/>
                </a:solidFill>
              </a:rPr>
              <a:t>의 팀 </a:t>
            </a:r>
            <a:r>
              <a:rPr lang="ko-KR" altLang="en-US" sz="1400" kern="100" dirty="0" err="1">
                <a:solidFill>
                  <a:srgbClr val="000000"/>
                </a:solidFill>
              </a:rPr>
              <a:t>버너스리가</a:t>
            </a:r>
            <a:r>
              <a:rPr lang="ko-KR" altLang="en-US" sz="1400" kern="100" dirty="0">
                <a:solidFill>
                  <a:srgbClr val="000000"/>
                </a:solidFill>
              </a:rPr>
              <a:t> 제안한 </a:t>
            </a:r>
            <a:r>
              <a:rPr lang="en-US" altLang="ko-KR" sz="1400" kern="100" dirty="0">
                <a:solidFill>
                  <a:srgbClr val="000000"/>
                </a:solidFill>
              </a:rPr>
              <a:t>"</a:t>
            </a:r>
            <a:r>
              <a:rPr lang="ko-KR" altLang="en-US" sz="1400" kern="100" dirty="0">
                <a:solidFill>
                  <a:srgbClr val="000000"/>
                </a:solidFill>
              </a:rPr>
              <a:t>하이퍼텍스트</a:t>
            </a:r>
            <a:r>
              <a:rPr lang="en-US" altLang="ko-KR" sz="1400" kern="100" dirty="0">
                <a:solidFill>
                  <a:srgbClr val="000000"/>
                </a:solidFill>
              </a:rPr>
              <a:t>(hypertext)" </a:t>
            </a:r>
            <a:r>
              <a:rPr lang="ko-KR" altLang="en-US" sz="1400" kern="100" dirty="0">
                <a:solidFill>
                  <a:srgbClr val="000000"/>
                </a:solidFill>
              </a:rPr>
              <a:t>개념 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altLang="ko-KR" sz="1400" kern="100" dirty="0">
                <a:solidFill>
                  <a:srgbClr val="000000"/>
                </a:solidFill>
              </a:rPr>
              <a:t>1991</a:t>
            </a:r>
            <a:r>
              <a:rPr lang="ko-KR" altLang="en-US" sz="1400" kern="100" dirty="0">
                <a:solidFill>
                  <a:srgbClr val="000000"/>
                </a:solidFill>
              </a:rPr>
              <a:t>년 최초의 웹 서비스 발표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altLang="ko-KR" sz="1400" kern="100" dirty="0">
                <a:solidFill>
                  <a:srgbClr val="000000"/>
                </a:solidFill>
              </a:rPr>
              <a:t>1993</a:t>
            </a:r>
            <a:r>
              <a:rPr lang="ko-KR" altLang="en-US" sz="1400" kern="100" dirty="0">
                <a:solidFill>
                  <a:srgbClr val="000000"/>
                </a:solidFill>
              </a:rPr>
              <a:t>년 </a:t>
            </a:r>
            <a:r>
              <a:rPr lang="en-US" altLang="ko-KR" sz="1400" kern="100" dirty="0">
                <a:solidFill>
                  <a:srgbClr val="000000"/>
                </a:solidFill>
              </a:rPr>
              <a:t>GUI </a:t>
            </a:r>
            <a:r>
              <a:rPr lang="ko-KR" altLang="en-US" sz="1400" kern="100" dirty="0">
                <a:solidFill>
                  <a:srgbClr val="000000"/>
                </a:solidFill>
              </a:rPr>
              <a:t>방식의 사용자 인터페이스 제공으로 </a:t>
            </a:r>
            <a:r>
              <a:rPr lang="ko-KR" altLang="en-US" sz="1400" kern="100" dirty="0" err="1">
                <a:solidFill>
                  <a:srgbClr val="000000"/>
                </a:solidFill>
              </a:rPr>
              <a:t>모자익</a:t>
            </a:r>
            <a:r>
              <a:rPr lang="en-US" altLang="ko-KR" sz="1400" kern="100" dirty="0">
                <a:solidFill>
                  <a:srgbClr val="000000"/>
                </a:solidFill>
              </a:rPr>
              <a:t>(Mosaic) </a:t>
            </a:r>
            <a:r>
              <a:rPr lang="ko-KR" altLang="en-US" sz="1400" kern="100" dirty="0">
                <a:solidFill>
                  <a:srgbClr val="000000"/>
                </a:solidFill>
              </a:rPr>
              <a:t>웹 브라우저 발표 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altLang="ko-KR" sz="1400" kern="100" dirty="0">
                <a:solidFill>
                  <a:srgbClr val="000000"/>
                </a:solidFill>
              </a:rPr>
              <a:t>1994</a:t>
            </a:r>
            <a:r>
              <a:rPr lang="ko-KR" altLang="en-US" sz="1400" kern="100" dirty="0">
                <a:solidFill>
                  <a:srgbClr val="000000"/>
                </a:solidFill>
              </a:rPr>
              <a:t>년 </a:t>
            </a:r>
            <a:r>
              <a:rPr lang="en-US" altLang="ko-KR" sz="1400" kern="100" dirty="0">
                <a:solidFill>
                  <a:srgbClr val="000000"/>
                </a:solidFill>
              </a:rPr>
              <a:t>W3C </a:t>
            </a:r>
            <a:r>
              <a:rPr lang="ko-KR" altLang="en-US" sz="1400" kern="100" dirty="0">
                <a:solidFill>
                  <a:srgbClr val="000000"/>
                </a:solidFill>
              </a:rPr>
              <a:t>컨소시엄</a:t>
            </a:r>
            <a:r>
              <a:rPr lang="en-US" altLang="ko-KR" sz="1400" kern="100" dirty="0">
                <a:solidFill>
                  <a:srgbClr val="000000"/>
                </a:solidFill>
              </a:rPr>
              <a:t>(World Wide Web Consortium)</a:t>
            </a:r>
            <a:r>
              <a:rPr lang="ko-KR" altLang="en-US" sz="1400" kern="100" dirty="0">
                <a:solidFill>
                  <a:srgbClr val="000000"/>
                </a:solidFill>
              </a:rPr>
              <a:t>을 구성하여 웹 관련 표준들의 개발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ko-KR" altLang="en-US" sz="1400" kern="100" dirty="0">
                <a:solidFill>
                  <a:srgbClr val="000000"/>
                </a:solidFill>
              </a:rPr>
              <a:t>웹 서비스의 대중화와 웹 기반의 인터넷 서비스 통합 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42900" indent="-342900" fontAlgn="base" latinLnBrk="0"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ko-KR" altLang="en-US" sz="1400" kern="100" dirty="0" err="1">
                <a:solidFill>
                  <a:srgbClr val="000000"/>
                </a:solidFill>
              </a:rPr>
              <a:t>모바일</a:t>
            </a:r>
            <a:r>
              <a:rPr lang="ko-KR" altLang="en-US" sz="1400" kern="100" dirty="0">
                <a:solidFill>
                  <a:srgbClr val="000000"/>
                </a:solidFill>
              </a:rPr>
              <a:t> 컴퓨팅</a:t>
            </a:r>
            <a:r>
              <a:rPr lang="en-US" altLang="ko-KR" sz="1400" kern="100" dirty="0">
                <a:solidFill>
                  <a:srgbClr val="000000"/>
                </a:solidFill>
              </a:rPr>
              <a:t>(</a:t>
            </a:r>
            <a:r>
              <a:rPr lang="ko-KR" altLang="en-US" sz="1400" kern="100" dirty="0">
                <a:solidFill>
                  <a:srgbClr val="000000"/>
                </a:solidFill>
              </a:rPr>
              <a:t>이동 컴퓨팅</a:t>
            </a:r>
            <a:r>
              <a:rPr lang="en-US" altLang="ko-KR" sz="1400" kern="100" dirty="0">
                <a:solidFill>
                  <a:srgbClr val="000000"/>
                </a:solidFill>
              </a:rPr>
              <a:t>) </a:t>
            </a:r>
            <a:r>
              <a:rPr lang="ko-KR" altLang="en-US" sz="1400" kern="100" dirty="0">
                <a:solidFill>
                  <a:srgbClr val="000000"/>
                </a:solidFill>
              </a:rPr>
              <a:t>기술과 웹 기술의 결합으로 확대 </a:t>
            </a:r>
            <a:endParaRPr lang="ko-KR" altLang="en-US" sz="1400" kern="10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96000" y="528989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0070C0"/>
                </a:solidFill>
              </a:rPr>
              <a:t>1989</a:t>
            </a:r>
            <a:r>
              <a:rPr lang="ko-KR" altLang="en-US" sz="1200" dirty="0">
                <a:solidFill>
                  <a:srgbClr val="0070C0"/>
                </a:solidFill>
              </a:rPr>
              <a:t>년 스위스에 있는 유럽물리입자연구소</a:t>
            </a:r>
            <a:r>
              <a:rPr lang="en-US" altLang="ko-KR" sz="1200" dirty="0">
                <a:solidFill>
                  <a:srgbClr val="0070C0"/>
                </a:solidFill>
              </a:rPr>
              <a:t>(CERN)</a:t>
            </a:r>
            <a:r>
              <a:rPr lang="ko-KR" altLang="en-US" sz="1200" dirty="0">
                <a:solidFill>
                  <a:srgbClr val="0070C0"/>
                </a:solidFill>
              </a:rPr>
              <a:t>의 팀 </a:t>
            </a:r>
            <a:r>
              <a:rPr lang="ko-KR" altLang="en-US" sz="1200" dirty="0" err="1">
                <a:solidFill>
                  <a:srgbClr val="0070C0"/>
                </a:solidFill>
              </a:rPr>
              <a:t>버너스리에</a:t>
            </a:r>
            <a:r>
              <a:rPr lang="ko-KR" altLang="en-US" sz="1200" dirty="0">
                <a:solidFill>
                  <a:srgbClr val="0070C0"/>
                </a:solidFill>
              </a:rPr>
              <a:t> 의해 개발됨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0070C0"/>
                </a:solidFill>
              </a:rPr>
              <a:t>흩어져 있는 연구자들이 손쉬운 방법으로 정보를 공유하기 위해 </a:t>
            </a:r>
            <a:r>
              <a:rPr lang="en-US" altLang="ko-KR" sz="1200" dirty="0">
                <a:solidFill>
                  <a:srgbClr val="0070C0"/>
                </a:solidFill>
              </a:rPr>
              <a:t>HTML</a:t>
            </a:r>
            <a:r>
              <a:rPr lang="ko-KR" altLang="en-US" sz="1200" dirty="0">
                <a:solidFill>
                  <a:srgbClr val="0070C0"/>
                </a:solidFill>
              </a:rPr>
              <a:t>이라는 간단한 </a:t>
            </a:r>
            <a:r>
              <a:rPr lang="ko-KR" altLang="en-US" sz="1200" dirty="0" err="1">
                <a:solidFill>
                  <a:srgbClr val="0070C0"/>
                </a:solidFill>
              </a:rPr>
              <a:t>마크업</a:t>
            </a:r>
            <a:r>
              <a:rPr lang="ko-KR" altLang="en-US" sz="1200" dirty="0">
                <a:solidFill>
                  <a:srgbClr val="0070C0"/>
                </a:solidFill>
              </a:rPr>
              <a:t> 언어를 통해 </a:t>
            </a:r>
            <a:r>
              <a:rPr lang="ko-KR" altLang="en-US" sz="1200" dirty="0" err="1">
                <a:solidFill>
                  <a:srgbClr val="0070C0"/>
                </a:solidFill>
              </a:rPr>
              <a:t>콘텐츠를</a:t>
            </a:r>
            <a:r>
              <a:rPr lang="ko-KR" altLang="en-US" sz="1200" dirty="0">
                <a:solidFill>
                  <a:srgbClr val="0070C0"/>
                </a:solidFill>
              </a:rPr>
              <a:t> 제공하고 </a:t>
            </a:r>
            <a:r>
              <a:rPr lang="en-US" altLang="ko-KR" sz="1200" dirty="0">
                <a:solidFill>
                  <a:srgbClr val="0070C0"/>
                </a:solidFill>
              </a:rPr>
              <a:t>HTTP</a:t>
            </a:r>
            <a:r>
              <a:rPr lang="ko-KR" altLang="en-US" sz="1200" dirty="0">
                <a:solidFill>
                  <a:srgbClr val="0070C0"/>
                </a:solidFill>
              </a:rPr>
              <a:t>라는 프로토콜을 사용해 </a:t>
            </a:r>
            <a:r>
              <a:rPr lang="en-US" altLang="ko-KR" sz="1200" dirty="0">
                <a:solidFill>
                  <a:srgbClr val="0070C0"/>
                </a:solidFill>
              </a:rPr>
              <a:t>TCP/IP </a:t>
            </a:r>
            <a:r>
              <a:rPr lang="ko-KR" altLang="en-US" sz="1200" dirty="0">
                <a:solidFill>
                  <a:srgbClr val="0070C0"/>
                </a:solidFill>
              </a:rPr>
              <a:t>네트워크에서 사용하기 시작함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0070C0"/>
                </a:solidFill>
              </a:rPr>
              <a:t>웹 브라우저 소프트웨어와 인터넷에 연결만 되어 있으면 </a:t>
            </a:r>
            <a:r>
              <a:rPr lang="en-US" altLang="ko-KR" sz="1200" dirty="0">
                <a:solidFill>
                  <a:srgbClr val="0070C0"/>
                </a:solidFill>
              </a:rPr>
              <a:t>PC, </a:t>
            </a:r>
            <a:r>
              <a:rPr lang="ko-KR" altLang="en-US" sz="1200" dirty="0" err="1">
                <a:solidFill>
                  <a:srgbClr val="0070C0"/>
                </a:solidFill>
              </a:rPr>
              <a:t>스마트폰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</a:rPr>
              <a:t>태블릿</a:t>
            </a:r>
            <a:r>
              <a:rPr lang="ko-KR" altLang="en-US" sz="1200" dirty="0">
                <a:solidFill>
                  <a:srgbClr val="0070C0"/>
                </a:solidFill>
              </a:rPr>
              <a:t> 등 운영체제와 하드웨어 상관없이 동일한 서비스 제공이 가능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6" name="_x391521120" descr="EMB00004b406a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09" y="1541787"/>
            <a:ext cx="3600091" cy="36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96729" y="3857003"/>
            <a:ext cx="4424372" cy="2586929"/>
            <a:chOff x="596729" y="3857003"/>
            <a:chExt cx="4424372" cy="25869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29" y="3857003"/>
              <a:ext cx="4424372" cy="25869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55797" y="5951910"/>
              <a:ext cx="1909504" cy="2880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 smtClean="0">
                  <a:solidFill>
                    <a:prstClr val="black"/>
                  </a:solidFill>
                  <a:latin typeface="돋움" pitchFamily="50" charset="-127"/>
                  <a:ea typeface="돋움" pitchFamily="50" charset="-127"/>
                </a:rPr>
                <a:t>초기 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돋움" pitchFamily="50" charset="-127"/>
                  <a:ea typeface="돋움" pitchFamily="50" charset="-127"/>
                </a:rPr>
                <a:t>웹 화면</a:t>
              </a:r>
              <a:endParaRPr kumimoji="1" lang="en-US" altLang="ko-KR" sz="1000" b="1" dirty="0">
                <a:solidFill>
                  <a:prstClr val="black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67551" y="-6087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I. </a:t>
            </a:r>
            <a:r>
              <a:rPr lang="ko-KR" altLang="en-US" dirty="0">
                <a:solidFill>
                  <a:srgbClr val="0070C0"/>
                </a:solidFill>
              </a:rPr>
              <a:t>네트워크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인터넷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웹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0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7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ilverlight">
  <a:themeElements>
    <a:clrScheme name="Custom 10">
      <a:dk1>
        <a:srgbClr val="000000"/>
      </a:dk1>
      <a:lt1>
        <a:srgbClr val="FFFFFF"/>
      </a:lt1>
      <a:dk2>
        <a:srgbClr val="125CA7"/>
      </a:dk2>
      <a:lt2>
        <a:srgbClr val="E5F1F7"/>
      </a:lt2>
      <a:accent1>
        <a:srgbClr val="BFE7F7"/>
      </a:accent1>
      <a:accent2>
        <a:srgbClr val="54B0E2"/>
      </a:accent2>
      <a:accent3>
        <a:srgbClr val="E8E8E2"/>
      </a:accent3>
      <a:accent4>
        <a:srgbClr val="C7C7BD"/>
      </a:accent4>
      <a:accent5>
        <a:srgbClr val="817C77"/>
      </a:accent5>
      <a:accent6>
        <a:srgbClr val="F47E3F"/>
      </a:accent6>
      <a:hlink>
        <a:srgbClr val="54B0E2"/>
      </a:hlink>
      <a:folHlink>
        <a:srgbClr val="F47E3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TrendMicroTemplate_ext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FF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000000"/>
      </a:accent6>
      <a:hlink>
        <a:srgbClr val="777777"/>
      </a:hlink>
      <a:folHlink>
        <a:srgbClr val="C0C0C0"/>
      </a:folHlink>
    </a:clrScheme>
    <a:fontScheme name="TrendMicroTemplate_ext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just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TrendMicroTemplate_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endMicroTemplate_ex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endMicroTemplate_ex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2543</Words>
  <Application>Microsoft Office PowerPoint</Application>
  <PresentationFormat>와이드스크린</PresentationFormat>
  <Paragraphs>415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71" baseType="lpstr">
      <vt:lpstr>Arial Unicode MS</vt:lpstr>
      <vt:lpstr>HY견고딕</vt:lpstr>
      <vt:lpstr>HY중고딕</vt:lpstr>
      <vt:lpstr>HY헤드라인M</vt:lpstr>
      <vt:lpstr>Segoe</vt:lpstr>
      <vt:lpstr>굴림</vt:lpstr>
      <vt:lpstr>나눔고딕</vt:lpstr>
      <vt:lpstr>나눔명조</vt:lpstr>
      <vt:lpstr>돋움</vt:lpstr>
      <vt:lpstr>맑은 고딕</vt:lpstr>
      <vt:lpstr>아리따M</vt:lpstr>
      <vt:lpstr>함초롬바탕</vt:lpstr>
      <vt:lpstr>Arial</vt:lpstr>
      <vt:lpstr>Calibri</vt:lpstr>
      <vt:lpstr>Calibri Light</vt:lpstr>
      <vt:lpstr>Helvetica</vt:lpstr>
      <vt:lpstr>Tahoma</vt:lpstr>
      <vt:lpstr>Times New Roman</vt:lpstr>
      <vt:lpstr>Wingdings</vt:lpstr>
      <vt:lpstr>Wingdings 2</vt:lpstr>
      <vt:lpstr>1_Office 테마</vt:lpstr>
      <vt:lpstr>Office 테마</vt:lpstr>
      <vt:lpstr>TrendMicroTemplate_ext</vt:lpstr>
      <vt:lpstr>1_TrendMicroTemplate_ext</vt:lpstr>
      <vt:lpstr>2_TrendMicroTemplate_ext</vt:lpstr>
      <vt:lpstr>3_TrendMicroTemplate_ext</vt:lpstr>
      <vt:lpstr>4_TrendMicroTemplate_ext</vt:lpstr>
      <vt:lpstr>5_TrendMicroTemplate_ext</vt:lpstr>
      <vt:lpstr>6_TrendMicroTemplate_ext</vt:lpstr>
      <vt:lpstr>7_TrendMicroTemplate_ext</vt:lpstr>
      <vt:lpstr>8_TrendMicroTemplate_ext</vt:lpstr>
      <vt:lpstr>9_TrendMicroTemplate_ext</vt:lpstr>
      <vt:lpstr>10_TrendMicroTemplate_ext</vt:lpstr>
      <vt:lpstr>11_TrendMicroTemplate_ext</vt:lpstr>
      <vt:lpstr>12_TrendMicroTemplate_ext</vt:lpstr>
      <vt:lpstr>13_TrendMicroTemplate_ext</vt:lpstr>
      <vt:lpstr>14_TrendMicroTemplate_ext</vt:lpstr>
      <vt:lpstr>15_TrendMicroTemplate_ext</vt:lpstr>
      <vt:lpstr>16_TrendMicroTemplate_ext</vt:lpstr>
      <vt:lpstr>17_TrendMicroTemplate_ext</vt:lpstr>
      <vt:lpstr>HDOfficeLightV0</vt:lpstr>
      <vt:lpstr>Silverlight</vt:lpstr>
      <vt:lpstr>비트맵 이미지</vt:lpstr>
      <vt:lpstr>제 1강 모바일웹 시스템 개요-I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I. 네트워크, 인터넷, 웹</vt:lpstr>
      <vt:lpstr>PowerPoint 프레젠테이션</vt:lpstr>
      <vt:lpstr>PowerPoint 프레젠테이션</vt:lpstr>
      <vt:lpstr>웹 기술의 발전</vt:lpstr>
      <vt:lpstr>웹 패러다임의 변화</vt:lpstr>
      <vt:lpstr>웹 언어의 발전</vt:lpstr>
      <vt:lpstr>웹 표준</vt:lpstr>
      <vt:lpstr>HTML5의 등장</vt:lpstr>
      <vt:lpstr>HTML5 등장의 의미</vt:lpstr>
      <vt:lpstr>HTML5의 사양</vt:lpstr>
      <vt:lpstr>HTML5의 특징</vt:lpstr>
      <vt:lpstr>PowerPoint 프레젠테이션</vt:lpstr>
      <vt:lpstr>PowerPoint 프레젠테이션</vt:lpstr>
      <vt:lpstr>HTML5의 특징</vt:lpstr>
      <vt:lpstr>HTML5</vt:lpstr>
      <vt:lpstr>웹 브라우저 </vt:lpstr>
      <vt:lpstr>주요 웹 브라우저의 종류</vt:lpstr>
      <vt:lpstr>PowerPoint 프레젠테이션</vt:lpstr>
      <vt:lpstr>웹 브라우저 엔진</vt:lpstr>
      <vt:lpstr>웹 브라우저의 내부 엔진에 의해 HTML 문서가 처리되는 과정</vt:lpstr>
      <vt:lpstr>웹 브라우저 엔진의 종류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1강 모바일웹 시스템 개요</dc:title>
  <dc:creator>Windows 사용자</dc:creator>
  <cp:lastModifiedBy>Windows 사용자</cp:lastModifiedBy>
  <cp:revision>47</cp:revision>
  <dcterms:created xsi:type="dcterms:W3CDTF">2020-08-27T14:54:22Z</dcterms:created>
  <dcterms:modified xsi:type="dcterms:W3CDTF">2020-08-31T15:03:26Z</dcterms:modified>
</cp:coreProperties>
</file>